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375" r:id="rId4"/>
    <p:sldId id="378" r:id="rId5"/>
    <p:sldId id="379" r:id="rId6"/>
    <p:sldId id="2657" r:id="rId7"/>
    <p:sldId id="2658" r:id="rId8"/>
    <p:sldId id="262" r:id="rId9"/>
    <p:sldId id="2659" r:id="rId10"/>
    <p:sldId id="2660" r:id="rId11"/>
    <p:sldId id="258" r:id="rId12"/>
    <p:sldId id="259" r:id="rId13"/>
    <p:sldId id="260" r:id="rId14"/>
    <p:sldId id="261" r:id="rId15"/>
    <p:sldId id="2656"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68" d="100"/>
          <a:sy n="68"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8DE46-3BE8-D486-A00D-DA2006EB35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D5FEB3B1-FC28-7BEF-E21E-FCEF5795A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3D1050C-CDE7-2188-CB58-854D493CA5AB}"/>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8E0FDDDD-DFD3-46BA-0113-B07F8803772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A186349-5E97-4F68-EACD-A7B756F9CF81}"/>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105540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CAB12-672A-C9BC-F7C9-D2E81FC3AB7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16572DB-EF88-B863-6380-65439B67E61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133C19D-754A-4EF5-5489-A9EC7CEBF697}"/>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51E77C66-562D-052C-64F6-0D54314B3A3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95EED46-EECE-9E63-4B4E-B29F8AC5DE8E}"/>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140228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96275F-81A0-94A0-FF06-BABDB2A2578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6C7A934-2346-0DB9-F9E5-9D5B9BE9E1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5680F40-A0B4-CCFF-B9FF-4E276411B90D}"/>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58B3672E-6207-3A80-ED8C-520767ED651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B03B8FA-DD8C-A3AC-EE3B-692FAA95D4DA}"/>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228763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9767698" y="6117337"/>
            <a:ext cx="1143297" cy="365125"/>
          </a:xfrm>
        </p:spPr>
        <p:txBody>
          <a:bodyPr/>
          <a:lstStyle/>
          <a:p>
            <a:pPr>
              <a:defRPr/>
            </a:pPr>
            <a:endParaRPr lang="es-ES"/>
          </a:p>
        </p:txBody>
      </p:sp>
      <p:sp>
        <p:nvSpPr>
          <p:cNvPr id="5" name="Footer Placeholder 4"/>
          <p:cNvSpPr>
            <a:spLocks noGrp="1"/>
          </p:cNvSpPr>
          <p:nvPr>
            <p:ph type="ftr" sz="quarter" idx="11"/>
          </p:nvPr>
        </p:nvSpPr>
        <p:spPr>
          <a:xfrm>
            <a:off x="4831644" y="6117337"/>
            <a:ext cx="4812584" cy="365125"/>
          </a:xfrm>
        </p:spPr>
        <p:txBody>
          <a:bodyPr/>
          <a:lstStyle/>
          <a:p>
            <a:pPr>
              <a:defRPr/>
            </a:pPr>
            <a:endParaRPr lang="es-ES"/>
          </a:p>
        </p:txBody>
      </p:sp>
      <p:sp>
        <p:nvSpPr>
          <p:cNvPr id="6" name="Slide Number Placeholder 5"/>
          <p:cNvSpPr>
            <a:spLocks noGrp="1"/>
          </p:cNvSpPr>
          <p:nvPr>
            <p:ph type="sldNum" sz="quarter" idx="12"/>
          </p:nvPr>
        </p:nvSpPr>
        <p:spPr>
          <a:xfrm>
            <a:off x="11033760" y="6117337"/>
            <a:ext cx="548640" cy="365125"/>
          </a:xfrm>
        </p:spPr>
        <p:txBody>
          <a:bodyPr/>
          <a:lstStyle/>
          <a:p>
            <a:pPr>
              <a:defRPr/>
            </a:pPr>
            <a:fld id="{765FF881-19FB-46FE-A0E8-76AB7CC9D0CB}" type="slidenum">
              <a:rPr lang="es-ES" smtClean="0"/>
              <a:pPr>
                <a:defRPr/>
              </a:pPr>
              <a:t>‹Nº›</a:t>
            </a:fld>
            <a:endParaRPr lang="es-E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09052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9792440" y="6108174"/>
            <a:ext cx="1143297" cy="365125"/>
          </a:xfrm>
        </p:spPr>
        <p:txBody>
          <a:bodyPr/>
          <a:lstStyle/>
          <a:p>
            <a:pPr>
              <a:defRPr/>
            </a:pPr>
            <a:endParaRPr lang="es-ES"/>
          </a:p>
        </p:txBody>
      </p:sp>
      <p:sp>
        <p:nvSpPr>
          <p:cNvPr id="5" name="Footer Placeholder 4"/>
          <p:cNvSpPr>
            <a:spLocks noGrp="1"/>
          </p:cNvSpPr>
          <p:nvPr>
            <p:ph type="ftr" sz="quarter" idx="11"/>
          </p:nvPr>
        </p:nvSpPr>
        <p:spPr>
          <a:xfrm>
            <a:off x="2630197" y="6108174"/>
            <a:ext cx="7086023" cy="365125"/>
          </a:xfrm>
        </p:spPr>
        <p:txBody>
          <a:bodyPr/>
          <a:lstStyle/>
          <a:p>
            <a:pPr>
              <a:defRPr/>
            </a:pPr>
            <a:endParaRPr lang="es-ES"/>
          </a:p>
        </p:txBody>
      </p:sp>
      <p:sp>
        <p:nvSpPr>
          <p:cNvPr id="6" name="Slide Number Placeholder 5"/>
          <p:cNvSpPr>
            <a:spLocks noGrp="1"/>
          </p:cNvSpPr>
          <p:nvPr>
            <p:ph type="sldNum" sz="quarter" idx="12"/>
          </p:nvPr>
        </p:nvSpPr>
        <p:spPr>
          <a:xfrm>
            <a:off x="11011957" y="6108174"/>
            <a:ext cx="570444" cy="365125"/>
          </a:xfrm>
        </p:spPr>
        <p:txBody>
          <a:bodyPr/>
          <a:lstStyle/>
          <a:p>
            <a:pPr>
              <a:defRPr/>
            </a:pPr>
            <a:fld id="{765FF881-19FB-46FE-A0E8-76AB7CC9D0CB}" type="slidenum">
              <a:rPr lang="es-ES" smtClean="0"/>
              <a:pPr>
                <a:defRPr/>
              </a:pPr>
              <a:t>‹Nº›</a:t>
            </a:fld>
            <a:endParaRPr lang="es-ES"/>
          </a:p>
        </p:txBody>
      </p:sp>
    </p:spTree>
    <p:extLst>
      <p:ext uri="{BB962C8B-B14F-4D97-AF65-F5344CB8AC3E}">
        <p14:creationId xmlns:p14="http://schemas.microsoft.com/office/powerpoint/2010/main" val="95416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a:xfrm>
            <a:off x="11031090" y="6116071"/>
            <a:ext cx="551311" cy="365125"/>
          </a:xfrm>
        </p:spPr>
        <p:txBody>
          <a:bodyPr/>
          <a:lstStyle/>
          <a:p>
            <a:pPr>
              <a:defRPr/>
            </a:pPr>
            <a:fld id="{765FF881-19FB-46FE-A0E8-76AB7CC9D0CB}" type="slidenum">
              <a:rPr lang="es-ES" smtClean="0"/>
              <a:pPr>
                <a:defRPr/>
              </a:pPr>
              <a:t>‹Nº›</a:t>
            </a:fld>
            <a:endParaRPr lang="es-ES"/>
          </a:p>
        </p:txBody>
      </p:sp>
    </p:spTree>
    <p:extLst>
      <p:ext uri="{BB962C8B-B14F-4D97-AF65-F5344CB8AC3E}">
        <p14:creationId xmlns:p14="http://schemas.microsoft.com/office/powerpoint/2010/main" val="2963327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BB5697F-8332-4BCA-B603-8115A1544933}" type="slidenum">
              <a:rPr lang="es-ES" smtClean="0"/>
              <a:pPr>
                <a:defRPr/>
              </a:pPr>
              <a:t>‹Nº›</a:t>
            </a:fld>
            <a:endParaRPr lang="es-ES"/>
          </a:p>
        </p:txBody>
      </p:sp>
    </p:spTree>
    <p:extLst>
      <p:ext uri="{BB962C8B-B14F-4D97-AF65-F5344CB8AC3E}">
        <p14:creationId xmlns:p14="http://schemas.microsoft.com/office/powerpoint/2010/main" val="602116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BD5126C2-CE29-41B2-BF25-1AD04F4937F3}" type="slidenum">
              <a:rPr lang="es-ES" smtClean="0"/>
              <a:pPr>
                <a:defRPr/>
              </a:pPr>
              <a:t>‹Nº›</a:t>
            </a:fld>
            <a:endParaRPr lang="es-ES"/>
          </a:p>
        </p:txBody>
      </p:sp>
    </p:spTree>
    <p:extLst>
      <p:ext uri="{BB962C8B-B14F-4D97-AF65-F5344CB8AC3E}">
        <p14:creationId xmlns:p14="http://schemas.microsoft.com/office/powerpoint/2010/main" val="267899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765FF881-19FB-46FE-A0E8-76AB7CC9D0CB}" type="slidenum">
              <a:rPr lang="es-ES" smtClean="0"/>
              <a:pPr>
                <a:defRPr/>
              </a:pPr>
              <a:t>‹Nº›</a:t>
            </a:fld>
            <a:endParaRPr lang="es-ES"/>
          </a:p>
        </p:txBody>
      </p:sp>
    </p:spTree>
    <p:extLst>
      <p:ext uri="{BB962C8B-B14F-4D97-AF65-F5344CB8AC3E}">
        <p14:creationId xmlns:p14="http://schemas.microsoft.com/office/powerpoint/2010/main" val="1305895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765FF881-19FB-46FE-A0E8-76AB7CC9D0CB}" type="slidenum">
              <a:rPr lang="es-ES" smtClean="0"/>
              <a:pPr>
                <a:defRPr/>
              </a:pPr>
              <a:t>‹Nº›</a:t>
            </a:fld>
            <a:endParaRPr lang="es-ES"/>
          </a:p>
        </p:txBody>
      </p:sp>
    </p:spTree>
    <p:extLst>
      <p:ext uri="{BB962C8B-B14F-4D97-AF65-F5344CB8AC3E}">
        <p14:creationId xmlns:p14="http://schemas.microsoft.com/office/powerpoint/2010/main" val="910816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A7DC5EE-DB51-45E6-9A8E-42E3293BE953}" type="slidenum">
              <a:rPr lang="es-ES" smtClean="0"/>
              <a:pPr>
                <a:defRPr/>
              </a:pPr>
              <a:t>‹Nº›</a:t>
            </a:fld>
            <a:endParaRPr lang="es-ES"/>
          </a:p>
        </p:txBody>
      </p:sp>
    </p:spTree>
    <p:extLst>
      <p:ext uri="{BB962C8B-B14F-4D97-AF65-F5344CB8AC3E}">
        <p14:creationId xmlns:p14="http://schemas.microsoft.com/office/powerpoint/2010/main" val="20551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AFB1F-B007-9560-6582-E4735362CFC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E96CA5C-D797-7FDC-022B-4F17F6A9C7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69C5D2F-29C2-5E8D-B02F-1408FBD28AC9}"/>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BFFB8DE8-4E9B-7410-6CE0-F5573FCE648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8C54012-52EC-A51E-A5AC-FABA2FD464B8}"/>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1024847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575BB04-9A89-44C0-AB4C-9178B619469A}" type="slidenum">
              <a:rPr lang="es-ES" smtClean="0"/>
              <a:pPr>
                <a:defRPr/>
              </a:pPr>
              <a:t>‹Nº›</a:t>
            </a:fld>
            <a:endParaRPr lang="es-ES"/>
          </a:p>
        </p:txBody>
      </p:sp>
    </p:spTree>
    <p:extLst>
      <p:ext uri="{BB962C8B-B14F-4D97-AF65-F5344CB8AC3E}">
        <p14:creationId xmlns:p14="http://schemas.microsoft.com/office/powerpoint/2010/main" val="763388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30306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2536556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302802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2248733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191602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3210084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AEAA8BD8-7856-4270-AD2B-5D841613A5BA}" type="slidenum">
              <a:rPr lang="es-ES" smtClean="0"/>
              <a:pPr>
                <a:defRPr/>
              </a:pPr>
              <a:t>‹Nº›</a:t>
            </a:fld>
            <a:endParaRPr lang="es-ES"/>
          </a:p>
        </p:txBody>
      </p:sp>
    </p:spTree>
    <p:extLst>
      <p:ext uri="{BB962C8B-B14F-4D97-AF65-F5344CB8AC3E}">
        <p14:creationId xmlns:p14="http://schemas.microsoft.com/office/powerpoint/2010/main" val="3619986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D738F6C-10C9-4417-8669-DCF6DCC7E6B4}" type="slidenum">
              <a:rPr lang="es-ES" smtClean="0"/>
              <a:pPr>
                <a:defRPr/>
              </a:pPr>
              <a:t>‹Nº›</a:t>
            </a:fld>
            <a:endParaRPr lang="es-ES"/>
          </a:p>
        </p:txBody>
      </p:sp>
    </p:spTree>
    <p:extLst>
      <p:ext uri="{BB962C8B-B14F-4D97-AF65-F5344CB8AC3E}">
        <p14:creationId xmlns:p14="http://schemas.microsoft.com/office/powerpoint/2010/main" val="109228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0225C-4AEC-4B52-84A2-75CC469256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DB9F4AB0-3D41-44DF-B1EA-4BE9A2DC7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36D573C3-CCAE-4DB9-B33F-132EB249F85A}"/>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31462F46-0FB1-432B-A20E-C0195F403A9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19DC61D-C753-4E2A-8DB4-F3165A724085}"/>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123903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A02A8-DE7C-EBCA-E293-AC7D71EC7D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AC4497C-F32C-1BEA-41B9-70C8AFB17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5A743C-F123-63F7-771E-8574BCCDDFAE}"/>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AE436A48-826C-A964-6A98-208467F5C9B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93E851E-9425-93AE-B0DB-788F285A60AD}"/>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1375236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B55B5-0BF0-4252-85A5-F8E10D8D250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D3B6CAB-10A4-4E54-8F38-7DB70BA1C0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E51523B-5C0F-473A-A5DE-9E1BF492A5F2}"/>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16BB61BC-9716-4839-BD2B-F95BDCFBC20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F3B6EB9-9D7F-4ED2-98BE-F69729C28786}"/>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4114961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4DBBE-E81A-4526-A2E3-CCC4DF9DBF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2DC2A85-7A90-4CED-83E3-6A8011FA2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66DAD49-295A-4C66-8090-172E5525DCC2}"/>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5D221FE8-3C6E-426E-BB5A-92261BC0A6A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2549ECF-01DA-41D6-80BA-7DB3D4E5196B}"/>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117826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0D384-3AB1-45DD-8E54-0CE54322C4F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11B0360-34CC-4AE8-A244-C57E28295F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E76DD6A-DF4E-4725-8984-9844CAEF50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217BB64-6DD9-4D0F-9980-6C5D6B12E957}"/>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6" name="Marcador de pie de página 5">
            <a:extLst>
              <a:ext uri="{FF2B5EF4-FFF2-40B4-BE49-F238E27FC236}">
                <a16:creationId xmlns:a16="http://schemas.microsoft.com/office/drawing/2014/main" id="{D9983116-4DD4-40BB-A7A6-07559F6C08B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096209D-08FC-4A51-862F-D6BB616FEDFC}"/>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71597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79244-1AAB-46C4-B8EB-C05EB0CA4F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E17A31A-A82D-4A4E-9016-5DD56CDE7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0B93B6-6F94-48C5-B7CB-D4409127362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0B6FCB60-5D28-4165-86EB-AEA5992E5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F113F8-BB28-492D-9A15-6D60036C14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4BDD83B3-567D-438F-AD03-BFFB235CA91C}"/>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8" name="Marcador de pie de página 7">
            <a:extLst>
              <a:ext uri="{FF2B5EF4-FFF2-40B4-BE49-F238E27FC236}">
                <a16:creationId xmlns:a16="http://schemas.microsoft.com/office/drawing/2014/main" id="{7992F307-81F5-4BE5-8699-6612C273C94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73AC59CF-0367-434F-9871-8452C14F6F0A}"/>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2747352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F65B9-6457-4EC2-B327-89C81CAABAD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58409333-8BD4-4E4B-B81B-7BD03F0DF308}"/>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4" name="Marcador de pie de página 3">
            <a:extLst>
              <a:ext uri="{FF2B5EF4-FFF2-40B4-BE49-F238E27FC236}">
                <a16:creationId xmlns:a16="http://schemas.microsoft.com/office/drawing/2014/main" id="{47DAC2DF-51C9-4D48-B8C1-681D164B5B1B}"/>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D0ECA124-6D32-4560-9181-56C1D1B2CA05}"/>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133888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8998F3-DE88-4B36-9FB5-8C3FBBEB0B6E}"/>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3" name="Marcador de pie de página 2">
            <a:extLst>
              <a:ext uri="{FF2B5EF4-FFF2-40B4-BE49-F238E27FC236}">
                <a16:creationId xmlns:a16="http://schemas.microsoft.com/office/drawing/2014/main" id="{9C838CE3-F698-4E8B-BAAE-726F2E860693}"/>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14910C8B-F676-4006-B9E0-383B54B51F4E}"/>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2187431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DD9E7-442A-4F13-9139-0E95DD2579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FD34CAC-3DF5-4FBD-91F1-359384563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682DF39-1117-4080-94A1-84BF1136B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4FDE91-72E1-44AC-80CE-2F0F8D695A2A}"/>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6" name="Marcador de pie de página 5">
            <a:extLst>
              <a:ext uri="{FF2B5EF4-FFF2-40B4-BE49-F238E27FC236}">
                <a16:creationId xmlns:a16="http://schemas.microsoft.com/office/drawing/2014/main" id="{8D86E7E3-A757-4694-9AF3-1662228226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81A0712-7923-48C1-BBB3-558A50E0758B}"/>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413002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0C6FF-D6DB-4678-9256-76354FADC2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B04AB91-E294-4AD1-BF43-61CE3EC09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BFB1ED4-13AA-44C7-8EAF-B3D50353D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653F8A-AD87-42D3-8E48-70305E1B0157}"/>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6" name="Marcador de pie de página 5">
            <a:extLst>
              <a:ext uri="{FF2B5EF4-FFF2-40B4-BE49-F238E27FC236}">
                <a16:creationId xmlns:a16="http://schemas.microsoft.com/office/drawing/2014/main" id="{7AE4F6B5-CF86-41A8-94A0-E2D0B729ED7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B9DB412-ABC8-467C-BCAA-609A99671893}"/>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1822544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BC07F-AC1A-41AC-88A8-112519B0D29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34E30F9-8B24-48DE-9590-B03F932C3B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A54A7BE-3617-4F04-8B0E-84F98A45688D}"/>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B9A022C7-78C1-4576-98FA-A40CACF7A90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4664341-3067-482B-9E96-82DAC88750F0}"/>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2291830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CA740E-FBA3-4A6A-B253-DE3159911C8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A653C84-6038-4800-93A6-3E9E5185F5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60866EC-51AA-407B-A70E-BC199F0CDA35}"/>
              </a:ext>
            </a:extLst>
          </p:cNvPr>
          <p:cNvSpPr>
            <a:spLocks noGrp="1"/>
          </p:cNvSpPr>
          <p:nvPr>
            <p:ph type="dt" sz="half" idx="10"/>
          </p:nvPr>
        </p:nvSpPr>
        <p:spPr/>
        <p:txBody>
          <a:body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58013B16-5A2F-48AA-B2F1-0EBFEE07246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58A181B-211B-4801-ADC2-FB67A917F7EF}"/>
              </a:ext>
            </a:extLst>
          </p:cNvPr>
          <p:cNvSpPr>
            <a:spLocks noGrp="1"/>
          </p:cNvSpPr>
          <p:nvPr>
            <p:ph type="sldNum" sz="quarter" idx="12"/>
          </p:nvPr>
        </p:nvSpPr>
        <p:spPr/>
        <p:txBody>
          <a:bodyPr/>
          <a:lstStyle/>
          <a:p>
            <a:fld id="{D1A74C22-CD10-438B-ADCF-E340419752E7}" type="slidenum">
              <a:rPr lang="es-AR" smtClean="0"/>
              <a:t>‹Nº›</a:t>
            </a:fld>
            <a:endParaRPr lang="es-AR"/>
          </a:p>
        </p:txBody>
      </p:sp>
    </p:spTree>
    <p:extLst>
      <p:ext uri="{BB962C8B-B14F-4D97-AF65-F5344CB8AC3E}">
        <p14:creationId xmlns:p14="http://schemas.microsoft.com/office/powerpoint/2010/main" val="234703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16BC0-9118-F17B-9812-7C0170FADBE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67B8C6C-A7D6-A967-E346-173A050A66C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631F24B6-7951-7D74-2A3B-9C66999F28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F99E1D77-34FC-C58B-6E05-DFAE68D233E7}"/>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6" name="Marcador de pie de página 5">
            <a:extLst>
              <a:ext uri="{FF2B5EF4-FFF2-40B4-BE49-F238E27FC236}">
                <a16:creationId xmlns:a16="http://schemas.microsoft.com/office/drawing/2014/main" id="{9C7B3472-BF41-49AA-BDB1-257D9526B3F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03E77C4-20AC-358D-BB8F-BED6F4C10519}"/>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401457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1A470-FB5B-9D3C-4A2C-1F5CF0C1360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D0B4317-8A54-36D1-6967-92EBE6AF92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97CF518-5D0F-4A5F-B389-84C2E00021A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B9960B92-689E-2A3E-48B2-7146876FD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E4A38F-7FF0-5979-72E9-76CAD8F6D6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FFFCC79-AE6B-0198-1158-E0CBAE9364FD}"/>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8" name="Marcador de pie de página 7">
            <a:extLst>
              <a:ext uri="{FF2B5EF4-FFF2-40B4-BE49-F238E27FC236}">
                <a16:creationId xmlns:a16="http://schemas.microsoft.com/office/drawing/2014/main" id="{6883E017-CBD8-3FA2-8E3A-93024CE7ABE0}"/>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28B00699-2F97-A9D2-F31C-A779D918EE65}"/>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2631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BF50A-AEFD-ED99-E203-A558B5DA40D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3D1BC537-1930-6320-E236-76CE76562606}"/>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4" name="Marcador de pie de página 3">
            <a:extLst>
              <a:ext uri="{FF2B5EF4-FFF2-40B4-BE49-F238E27FC236}">
                <a16:creationId xmlns:a16="http://schemas.microsoft.com/office/drawing/2014/main" id="{3952E9CC-9F35-8E99-8EED-EFA1C7FF1C6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864140E-BD9F-C285-5686-7FA8ED2CD754}"/>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376663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DECB77-B3D6-8B4B-1870-750497693E3F}"/>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3" name="Marcador de pie de página 2">
            <a:extLst>
              <a:ext uri="{FF2B5EF4-FFF2-40B4-BE49-F238E27FC236}">
                <a16:creationId xmlns:a16="http://schemas.microsoft.com/office/drawing/2014/main" id="{60F53500-834C-E5E9-C8F8-51CBF19C5819}"/>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0BDE0AE-D143-55E3-F028-04D7064C8153}"/>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222077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7CFB7-98F1-F549-AD70-6FA4A1CB322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687D6CB-8C5B-ACB0-3445-4E8FF8E28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5911829-87F9-0DAD-E139-B7141C9EC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2FF006-90A9-EB26-347F-362365F42BDA}"/>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6" name="Marcador de pie de página 5">
            <a:extLst>
              <a:ext uri="{FF2B5EF4-FFF2-40B4-BE49-F238E27FC236}">
                <a16:creationId xmlns:a16="http://schemas.microsoft.com/office/drawing/2014/main" id="{9C1F902D-5885-C383-00F2-C9E3383AFBF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BDAF487-5265-245E-CB22-5A47B2B8B8B4}"/>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265897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BA2C3-0C18-FE5A-7942-AE464BD5DE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D334D63D-999D-F556-273E-ADB8039AB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D73DAE8-ECF6-83E3-36CF-FC91D7619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230667-9D83-21BA-953C-0D8CD536CD13}"/>
              </a:ext>
            </a:extLst>
          </p:cNvPr>
          <p:cNvSpPr>
            <a:spLocks noGrp="1"/>
          </p:cNvSpPr>
          <p:nvPr>
            <p:ph type="dt" sz="half" idx="10"/>
          </p:nvPr>
        </p:nvSpPr>
        <p:spPr/>
        <p:txBody>
          <a:bodyPr/>
          <a:lstStyle/>
          <a:p>
            <a:fld id="{A9C7CC01-9905-44D6-ABF8-A8F45216AD0C}" type="datetimeFigureOut">
              <a:rPr lang="es-AR" smtClean="0"/>
              <a:t>4/7/2023</a:t>
            </a:fld>
            <a:endParaRPr lang="es-AR"/>
          </a:p>
        </p:txBody>
      </p:sp>
      <p:sp>
        <p:nvSpPr>
          <p:cNvPr id="6" name="Marcador de pie de página 5">
            <a:extLst>
              <a:ext uri="{FF2B5EF4-FFF2-40B4-BE49-F238E27FC236}">
                <a16:creationId xmlns:a16="http://schemas.microsoft.com/office/drawing/2014/main" id="{21B856B9-8822-6A5B-77AB-FC03BFC3FB4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7E71147-82B7-BDDF-72E5-D9D9FD195B35}"/>
              </a:ext>
            </a:extLst>
          </p:cNvPr>
          <p:cNvSpPr>
            <a:spLocks noGrp="1"/>
          </p:cNvSpPr>
          <p:nvPr>
            <p:ph type="sldNum" sz="quarter" idx="12"/>
          </p:nvPr>
        </p:nvSpPr>
        <p:spPr/>
        <p:txBody>
          <a:bodyPr/>
          <a:lstStyle/>
          <a:p>
            <a:fld id="{8517402E-DA69-4ABB-9A31-12922BB63F14}" type="slidenum">
              <a:rPr lang="es-AR" smtClean="0"/>
              <a:t>‹Nº›</a:t>
            </a:fld>
            <a:endParaRPr lang="es-AR"/>
          </a:p>
        </p:txBody>
      </p:sp>
    </p:spTree>
    <p:extLst>
      <p:ext uri="{BB962C8B-B14F-4D97-AF65-F5344CB8AC3E}">
        <p14:creationId xmlns:p14="http://schemas.microsoft.com/office/powerpoint/2010/main" val="51398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372EB76-DF5C-EE11-2C19-DDFA49A09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73757FB-CE78-F507-D2B8-2C79837AC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2A0ACAD-FB7F-6704-44D5-B776C82FC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7CC01-9905-44D6-ABF8-A8F45216AD0C}" type="datetimeFigureOut">
              <a:rPr lang="es-AR" smtClean="0"/>
              <a:t>4/7/2023</a:t>
            </a:fld>
            <a:endParaRPr lang="es-AR"/>
          </a:p>
        </p:txBody>
      </p:sp>
      <p:sp>
        <p:nvSpPr>
          <p:cNvPr id="5" name="Marcador de pie de página 4">
            <a:extLst>
              <a:ext uri="{FF2B5EF4-FFF2-40B4-BE49-F238E27FC236}">
                <a16:creationId xmlns:a16="http://schemas.microsoft.com/office/drawing/2014/main" id="{79E94B58-E1C3-B592-8EF6-8BC295461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9C86593-F7CE-C722-2CCB-1BECAFF3B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7402E-DA69-4ABB-9A31-12922BB63F14}" type="slidenum">
              <a:rPr lang="es-AR" smtClean="0"/>
              <a:t>‹Nº›</a:t>
            </a:fld>
            <a:endParaRPr lang="es-AR"/>
          </a:p>
        </p:txBody>
      </p:sp>
    </p:spTree>
    <p:extLst>
      <p:ext uri="{BB962C8B-B14F-4D97-AF65-F5344CB8AC3E}">
        <p14:creationId xmlns:p14="http://schemas.microsoft.com/office/powerpoint/2010/main" val="373217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0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s-E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s-E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259C6A3-A5C2-47D3-9070-2BECE191A463}" type="slidenum">
              <a:rPr lang="es-ES" smtClean="0"/>
              <a:pPr>
                <a:defRPr/>
              </a:pPr>
              <a:t>‹Nº›</a:t>
            </a:fld>
            <a:endParaRPr lang="es-ES"/>
          </a:p>
        </p:txBody>
      </p:sp>
    </p:spTree>
    <p:extLst>
      <p:ext uri="{BB962C8B-B14F-4D97-AF65-F5344CB8AC3E}">
        <p14:creationId xmlns:p14="http://schemas.microsoft.com/office/powerpoint/2010/main" val="121953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18EA88-BB94-48CC-B8CE-30DDE71E4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11BFEB1-5925-417C-A8F5-4F6B5DD54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B017D89-7B84-4A36-8DE9-1444B88D5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4C6C0-F0B8-4900-9568-FC63B0ABDEAC}" type="datetimeFigureOut">
              <a:rPr lang="es-AR" smtClean="0"/>
              <a:t>4/7/2023</a:t>
            </a:fld>
            <a:endParaRPr lang="es-AR"/>
          </a:p>
        </p:txBody>
      </p:sp>
      <p:sp>
        <p:nvSpPr>
          <p:cNvPr id="5" name="Marcador de pie de página 4">
            <a:extLst>
              <a:ext uri="{FF2B5EF4-FFF2-40B4-BE49-F238E27FC236}">
                <a16:creationId xmlns:a16="http://schemas.microsoft.com/office/drawing/2014/main" id="{BA6FF576-4895-4F2F-8745-189708A9B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F08BEA88-41F0-4616-A4CD-DDD76A80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4C22-CD10-438B-ADCF-E340419752E7}" type="slidenum">
              <a:rPr lang="es-AR" smtClean="0"/>
              <a:t>‹Nº›</a:t>
            </a:fld>
            <a:endParaRPr lang="es-AR"/>
          </a:p>
        </p:txBody>
      </p:sp>
    </p:spTree>
    <p:extLst>
      <p:ext uri="{BB962C8B-B14F-4D97-AF65-F5344CB8AC3E}">
        <p14:creationId xmlns:p14="http://schemas.microsoft.com/office/powerpoint/2010/main" val="2006464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cid:image003.png@01D97649.E031558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Resultado de imagen para logo cooperativa"/>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083828" y="1588822"/>
            <a:ext cx="4164013" cy="41640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7" descr="LOGO PIN FECESCOR"/>
          <p:cNvPicPr>
            <a:picLocks noChangeAspect="1" noChangeArrowheads="1"/>
          </p:cNvPicPr>
          <p:nvPr/>
        </p:nvPicPr>
        <p:blipFill>
          <a:blip r:embed="rId3" cstate="print"/>
          <a:srcRect/>
          <a:stretch>
            <a:fillRect/>
          </a:stretch>
        </p:blipFill>
        <p:spPr bwMode="auto">
          <a:xfrm>
            <a:off x="11256000" y="823"/>
            <a:ext cx="936000" cy="936000"/>
          </a:xfrm>
          <a:prstGeom prst="rect">
            <a:avLst/>
          </a:prstGeom>
          <a:noFill/>
          <a:ln w="9525">
            <a:noFill/>
            <a:miter lim="800000"/>
            <a:headEnd/>
            <a:tailEnd/>
          </a:ln>
        </p:spPr>
      </p:pic>
      <p:sp>
        <p:nvSpPr>
          <p:cNvPr id="3" name="Rectángulo 2"/>
          <p:cNvSpPr/>
          <p:nvPr/>
        </p:nvSpPr>
        <p:spPr>
          <a:xfrm>
            <a:off x="2567862" y="1123173"/>
            <a:ext cx="7520327"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1" i="0" u="none" strike="noStrike" kern="1200" cap="none" spc="0" normalizeH="0" baseline="0" noProof="0" dirty="0">
                <a:ln w="9525">
                  <a:solidFill>
                    <a:prstClr val="white"/>
                  </a:solidFill>
                  <a:prstDash val="solid"/>
                </a:ln>
                <a:solidFill>
                  <a:srgbClr val="FF0000"/>
                </a:solidFill>
                <a:effectLst/>
                <a:uLnTx/>
                <a:uFillTx/>
                <a:latin typeface="Arial" charset="0"/>
                <a:ea typeface="+mn-ea"/>
                <a:cs typeface="Arial" charset="0"/>
              </a:rPr>
              <a:t>RESOLUCIÓN ERSEP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1" i="0" u="none" strike="noStrike" kern="1200" cap="none" spc="0" normalizeH="0" baseline="0" noProof="0" dirty="0">
                <a:ln w="9525">
                  <a:solidFill>
                    <a:prstClr val="white"/>
                  </a:solidFill>
                  <a:prstDash val="solid"/>
                </a:ln>
                <a:solidFill>
                  <a:srgbClr val="FF0000"/>
                </a:solidFill>
                <a:effectLst/>
                <a:uLnTx/>
                <a:uFillTx/>
                <a:latin typeface="Arial" charset="0"/>
                <a:ea typeface="+mn-ea"/>
                <a:cs typeface="Arial" charset="0"/>
              </a:rPr>
              <a:t>Nº1197-2023</a:t>
            </a:r>
          </a:p>
        </p:txBody>
      </p:sp>
      <p:sp>
        <p:nvSpPr>
          <p:cNvPr id="4" name="Rectángulo 3"/>
          <p:cNvSpPr/>
          <p:nvPr/>
        </p:nvSpPr>
        <p:spPr>
          <a:xfrm>
            <a:off x="3116889" y="3591891"/>
            <a:ext cx="6097888"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0" normalizeH="0" baseline="0" noProof="0" dirty="0">
                <a:ln w="0"/>
                <a:solidFill>
                  <a:srgbClr val="FF0000"/>
                </a:solidFill>
                <a:effectLst/>
                <a:uLnTx/>
                <a:uFillTx/>
                <a:latin typeface="Arial" charset="0"/>
                <a:ea typeface="+mn-ea"/>
                <a:cs typeface="Arial" charset="0"/>
              </a:rPr>
              <a:t>AUDIENCIA PÚBLICA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0" normalizeH="0" baseline="0" noProof="0" dirty="0">
                <a:ln w="0"/>
                <a:solidFill>
                  <a:srgbClr val="FF0000"/>
                </a:solidFill>
                <a:effectLst/>
                <a:uLnTx/>
                <a:uFillTx/>
                <a:latin typeface="Arial" charset="0"/>
                <a:ea typeface="+mn-ea"/>
                <a:cs typeface="Arial" charset="0"/>
              </a:rPr>
              <a:t>COOPERATIVAS</a:t>
            </a:r>
          </a:p>
        </p:txBody>
      </p:sp>
      <p:sp>
        <p:nvSpPr>
          <p:cNvPr id="5" name="Rectángulo 4"/>
          <p:cNvSpPr/>
          <p:nvPr/>
        </p:nvSpPr>
        <p:spPr>
          <a:xfrm>
            <a:off x="5230316" y="6008812"/>
            <a:ext cx="5436097"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w="0"/>
                <a:solidFill>
                  <a:srgbClr val="FF0000"/>
                </a:solidFill>
                <a:effectLst/>
                <a:uLnTx/>
                <a:uFillTx/>
                <a:latin typeface="Arial" charset="0"/>
                <a:ea typeface="+mn-ea"/>
                <a:cs typeface="Arial" charset="0"/>
              </a:rPr>
              <a:t>Córdoba, 04 de Julio de 2023</a:t>
            </a:r>
          </a:p>
        </p:txBody>
      </p:sp>
      <p:pic>
        <p:nvPicPr>
          <p:cNvPr id="8" name="Imagen 7" descr="FACE CÓRDOBA PERFIL"/>
          <p:cNvPicPr/>
          <p:nvPr/>
        </p:nvPicPr>
        <p:blipFill>
          <a:blip r:embed="rId4"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16664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1A729-2B3E-5EF3-8538-C93920129ECE}"/>
              </a:ext>
            </a:extLst>
          </p:cNvPr>
          <p:cNvSpPr>
            <a:spLocks noGrp="1"/>
          </p:cNvSpPr>
          <p:nvPr>
            <p:ph type="title"/>
          </p:nvPr>
        </p:nvSpPr>
        <p:spPr>
          <a:xfrm>
            <a:off x="838200" y="681037"/>
            <a:ext cx="10515600" cy="1009651"/>
          </a:xfrm>
        </p:spPr>
        <p:txBody>
          <a:bodyPr>
            <a:noAutofit/>
          </a:bodyPr>
          <a:lstStyle/>
          <a:p>
            <a:pPr marL="501650" marR="0" lvl="0" indent="0" algn="ctr" defTabSz="914400" rtl="0" eaLnBrk="1" fontAlgn="auto" latinLnBrk="0" hangingPunct="1">
              <a:lnSpc>
                <a:spcPct val="107000"/>
              </a:lnSpc>
              <a:spcBef>
                <a:spcPts val="0"/>
              </a:spcBef>
              <a:spcAft>
                <a:spcPts val="800"/>
              </a:spcAft>
              <a:tabLst/>
              <a:defRPr/>
            </a:pPr>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sz="2400" dirty="0"/>
          </a:p>
        </p:txBody>
      </p:sp>
      <p:sp>
        <p:nvSpPr>
          <p:cNvPr id="3" name="Marcador de contenido 2">
            <a:extLst>
              <a:ext uri="{FF2B5EF4-FFF2-40B4-BE49-F238E27FC236}">
                <a16:creationId xmlns:a16="http://schemas.microsoft.com/office/drawing/2014/main" id="{C0E93256-3D3A-EAC5-1CD9-57C7BA9808CC}"/>
              </a:ext>
            </a:extLst>
          </p:cNvPr>
          <p:cNvSpPr>
            <a:spLocks noGrp="1"/>
          </p:cNvSpPr>
          <p:nvPr>
            <p:ph idx="1"/>
          </p:nvPr>
        </p:nvSpPr>
        <p:spPr>
          <a:xfrm>
            <a:off x="838200" y="2285999"/>
            <a:ext cx="10515600" cy="4154557"/>
          </a:xfrm>
        </p:spPr>
        <p:txBody>
          <a:bodyPr/>
          <a:lstStyle/>
          <a:p>
            <a:pPr marL="0" indent="0" algn="ctr">
              <a:buNone/>
            </a:pPr>
            <a:r>
              <a:rPr lang="es-AR" dirty="0"/>
              <a:t>DESDE NUESTRAS FEDERACIONES </a:t>
            </a:r>
            <a:r>
              <a:rPr lang="es-AR" b="1" dirty="0">
                <a:solidFill>
                  <a:srgbClr val="0070C0"/>
                </a:solidFill>
              </a:rPr>
              <a:t>ACOMPAÑAREMOS EN LA CELEBRACION DE LOS ACUERDOS DE PRESTACION DEL SERVICIO DE MANTENIMIENTO</a:t>
            </a:r>
            <a:r>
              <a:rPr lang="es-AR" dirty="0"/>
              <a:t>, DE MANERA DE PODER REALIZAR EL SEGUIMIENTO DE LOS COSTOS, </a:t>
            </a:r>
            <a:r>
              <a:rPr lang="es-AR" b="1" dirty="0">
                <a:highlight>
                  <a:srgbClr val="C0C0C0"/>
                </a:highlight>
              </a:rPr>
              <a:t>TOMANDO COMO BASE DE CALCULO EL PROPUESTO METODOLOGICAMENTE POR LA SECRETARIA</a:t>
            </a:r>
            <a:r>
              <a:rPr lang="es-AR" dirty="0"/>
              <a:t>, EL QUE SE MEJORARA TENIENDO EN CUENTA LAS CONDICIONES PARTICULARES DEL SISTEMA, LA CONTINUIDAD DEL SERVICIO Y LA DE OBTENCION EN EL MERCADO DE COMPONENTES QUE DEBAN SER REEMPLAZADOS.</a:t>
            </a:r>
          </a:p>
        </p:txBody>
      </p:sp>
      <p:pic>
        <p:nvPicPr>
          <p:cNvPr id="4" name="Picture 7" descr="LOGO PIN FECESCOR">
            <a:extLst>
              <a:ext uri="{FF2B5EF4-FFF2-40B4-BE49-F238E27FC236}">
                <a16:creationId xmlns:a16="http://schemas.microsoft.com/office/drawing/2014/main" id="{C98729C8-AF32-A2F6-7AC2-5FF68CBE654C}"/>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1B0106FC-B8D6-A24D-D300-198E4949C6AF}"/>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61976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645CEF1-DD20-3D77-512A-8F4E2DB4D5FF}"/>
              </a:ext>
            </a:extLst>
          </p:cNvPr>
          <p:cNvSpPr txBox="1"/>
          <p:nvPr/>
        </p:nvSpPr>
        <p:spPr>
          <a:xfrm>
            <a:off x="936344" y="1879557"/>
            <a:ext cx="10600127" cy="421121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RESOLUCIÓN NÚMERO 1197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ANEXO ÚNICO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AR"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Tratamiento de la solicitud promovida por el Ente Regulador de los Servicios Públicos -ERSeP-</a:t>
            </a:r>
            <a:r>
              <a:rPr kumimoji="0" lang="es-AR" sz="2000" b="0" i="0"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AR"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conforme al siguiente punto, a saber: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01650" marR="0" lvl="0" indent="0" algn="l" defTabSz="914400" rtl="0" eaLnBrk="1" fontAlgn="auto" latinLnBrk="0" hangingPunct="1">
              <a:lnSpc>
                <a:spcPct val="107000"/>
              </a:lnSpc>
              <a:spcBef>
                <a:spcPts val="0"/>
              </a:spcBef>
              <a:spcAft>
                <a:spcPts val="0"/>
              </a:spcAft>
              <a:buClrTx/>
              <a:buSzTx/>
              <a:buFontTx/>
              <a:buNone/>
              <a:tabLst/>
              <a:defRPr/>
            </a:pPr>
            <a:r>
              <a:rPr kumimoji="0" lang="es-AR"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01650" marR="0" lvl="0" indent="0" algn="l" defTabSz="914400" rtl="0" eaLnBrk="1" fontAlgn="auto" latinLnBrk="0" hangingPunct="1">
              <a:lnSpc>
                <a:spcPct val="107000"/>
              </a:lnSpc>
              <a:spcBef>
                <a:spcPts val="0"/>
              </a:spcBef>
              <a:spcAft>
                <a:spcPts val="800"/>
              </a:spcAft>
              <a:buClrTx/>
              <a:buSzTx/>
              <a:buFontTx/>
              <a:buNone/>
              <a:tabLst/>
              <a:defRPr/>
            </a:pPr>
            <a:r>
              <a:rPr kumimoji="0" lang="es-AR" sz="20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Aprobación de la Estructura Tarifaria Única aplicable por las Cooperativas Concesionarias del Servicio Público de Distribución de Energía Eléctrica de la Provincia de Córdoba.</a:t>
            </a:r>
            <a:r>
              <a:rPr kumimoji="0" lang="es-AR" sz="2000" b="1" i="1"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20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AR" sz="2000" b="1" i="0"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7" descr="LOGO PIN FECESCOR">
            <a:extLst>
              <a:ext uri="{FF2B5EF4-FFF2-40B4-BE49-F238E27FC236}">
                <a16:creationId xmlns:a16="http://schemas.microsoft.com/office/drawing/2014/main" id="{D4FB4A20-4C6D-177C-3AF8-2AD4F8659A44}"/>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3" name="Imagen 2" descr="FACE CÓRDOBA PERFIL">
            <a:extLst>
              <a:ext uri="{FF2B5EF4-FFF2-40B4-BE49-F238E27FC236}">
                <a16:creationId xmlns:a16="http://schemas.microsoft.com/office/drawing/2014/main" id="{385A9FDA-AA88-4445-8D8C-DC1F4C004676}"/>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241031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62037-20CE-850E-A975-7BF4211BDE6E}"/>
              </a:ext>
            </a:extLst>
          </p:cNvPr>
          <p:cNvSpPr>
            <a:spLocks noGrp="1"/>
          </p:cNvSpPr>
          <p:nvPr>
            <p:ph type="title"/>
          </p:nvPr>
        </p:nvSpPr>
        <p:spPr/>
        <p:txBody>
          <a:bodyPr>
            <a:normAutofit fontScale="90000"/>
          </a:bodyPr>
          <a:lstStyle/>
          <a:p>
            <a:pPr marL="501650" marR="0" lvl="0" indent="0" defTabSz="914400" rtl="0" eaLnBrk="1" fontAlgn="auto" latinLnBrk="0" hangingPunct="1">
              <a:lnSpc>
                <a:spcPct val="107000"/>
              </a:lnSpc>
              <a:spcBef>
                <a:spcPts val="0"/>
              </a:spcBef>
              <a:spcAft>
                <a:spcPts val="800"/>
              </a:spcAft>
              <a:tabLst/>
              <a:defRPr/>
            </a:pPr>
            <a:r>
              <a:rPr kumimoji="0" lang="es-AR" sz="20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Aprobación de la Estructura Tarifaria Única aplicable por las Cooperativas Concesionarias del Servicio Público de Distribución de Energía Eléctrica de la Provincia de Córdoba.</a:t>
            </a:r>
            <a:r>
              <a:rPr kumimoji="0" lang="es-AR" sz="2000" b="1" i="1"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E99C1E7C-EBBE-E6A4-2D02-18E7445F8A33}"/>
              </a:ext>
            </a:extLst>
          </p:cNvPr>
          <p:cNvSpPr>
            <a:spLocks noGrp="1"/>
          </p:cNvSpPr>
          <p:nvPr>
            <p:ph idx="1"/>
          </p:nvPr>
        </p:nvSpPr>
        <p:spPr>
          <a:xfrm>
            <a:off x="457200" y="1825625"/>
            <a:ext cx="11519452" cy="4932984"/>
          </a:xfrm>
        </p:spPr>
        <p:txBody>
          <a:bodyPr>
            <a:normAutofit/>
          </a:bodyPr>
          <a:lstStyle/>
          <a:p>
            <a:pPr marL="0" indent="0">
              <a:buNone/>
            </a:pPr>
            <a:r>
              <a:rPr lang="es-AR" b="1" u="sng" dirty="0">
                <a:solidFill>
                  <a:srgbClr val="0070C0"/>
                </a:solidFill>
              </a:rPr>
              <a:t>SOLICITAMOS</a:t>
            </a:r>
            <a:r>
              <a:rPr lang="es-AR" dirty="0"/>
              <a:t> QUE AL PASAR EL CUADRO TARIFARIO VIGENTE AL DE LA NUEVA ESTRUCTURA UNICA AQUÍ PROPUESTA:</a:t>
            </a:r>
          </a:p>
          <a:p>
            <a:pPr marL="0" indent="0">
              <a:buNone/>
            </a:pPr>
            <a:endParaRPr lang="es-AR" dirty="0"/>
          </a:p>
          <a:p>
            <a:pPr>
              <a:lnSpc>
                <a:spcPct val="107000"/>
              </a:lnSpc>
            </a:pPr>
            <a:r>
              <a:rPr lang="es-A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 SE MODIFIQUEN LOS INGRESOS DE LA COOPERATIVA-TENIENDO EN CUENTA LA DIVERSIDAD DE CARGOS FIJOS Y VARIABLES EXISTENTES EN LOS ACTUALES CUADROS TARIFARIOS.</a:t>
            </a:r>
          </a:p>
          <a:p>
            <a:pPr marL="0" indent="0">
              <a:lnSpc>
                <a:spcPct val="107000"/>
              </a:lnSpc>
              <a:buNone/>
            </a:pP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 SE MODIFIQUEN LOS MONOMICOS ACTUALES DE CADA CATEGORIA DE USUARIO SEGÚN SU MODALIDAD DE CONSUMO.</a:t>
            </a:r>
          </a:p>
          <a:p>
            <a:pPr>
              <a:lnSpc>
                <a:spcPct val="107000"/>
              </a:lnSpc>
              <a:spcAft>
                <a:spcPts val="800"/>
              </a:spcAft>
            </a:pPr>
            <a:endParaRPr lang="es-AR" sz="1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s-A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AR" dirty="0"/>
          </a:p>
        </p:txBody>
      </p:sp>
      <p:pic>
        <p:nvPicPr>
          <p:cNvPr id="4" name="Picture 7" descr="LOGO PIN FECESCOR">
            <a:extLst>
              <a:ext uri="{FF2B5EF4-FFF2-40B4-BE49-F238E27FC236}">
                <a16:creationId xmlns:a16="http://schemas.microsoft.com/office/drawing/2014/main" id="{33ED2736-A887-77CB-7468-9BE6740B8934}"/>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C38D1BAC-9EFC-FD94-4650-CD017BAA2382}"/>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388305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ultado de imagen para logo cooperativa"/>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3817642" y="1614885"/>
            <a:ext cx="4520205" cy="452020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279576" y="285750"/>
            <a:ext cx="7718680" cy="10160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0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AUDIENCIA PUBLICA </a:t>
            </a:r>
            <a:br>
              <a:rPr kumimoji="0" lang="es-ES_tradnl" sz="30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br>
            <a:r>
              <a:rPr kumimoji="0" lang="es-ES_tradnl" sz="30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COOPERATIVAS</a:t>
            </a:r>
            <a:endParaRPr kumimoji="0" lang="es-ES" sz="30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 name="Rectángulo 1"/>
          <p:cNvSpPr/>
          <p:nvPr/>
        </p:nvSpPr>
        <p:spPr>
          <a:xfrm>
            <a:off x="3775029" y="3212976"/>
            <a:ext cx="4605428" cy="7848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500" b="1" i="0" u="none" strike="noStrike" kern="1200" cap="none" spc="0" normalizeH="0" baseline="0" noProof="0" dirty="0">
                <a:ln w="0"/>
                <a:solidFill>
                  <a:srgbClr val="002060"/>
                </a:solidFill>
                <a:effectLst/>
                <a:uLnTx/>
                <a:uFillTx/>
                <a:latin typeface="Calibri" panose="020F0502020204030204"/>
                <a:ea typeface="+mn-ea"/>
                <a:cs typeface="+mn-cs"/>
              </a:rPr>
              <a:t>MUCHAS GRACIAS</a:t>
            </a:r>
          </a:p>
        </p:txBody>
      </p:sp>
      <p:pic>
        <p:nvPicPr>
          <p:cNvPr id="8" name="Imagen 7" descr="FACE CÓRDOBA PERFIL"/>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pic>
        <p:nvPicPr>
          <p:cNvPr id="9" name="Picture 7" descr="LOGO PIN FECESCOR"/>
          <p:cNvPicPr>
            <a:picLocks noChangeAspect="1" noChangeArrowheads="1"/>
          </p:cNvPicPr>
          <p:nvPr/>
        </p:nvPicPr>
        <p:blipFill>
          <a:blip r:embed="rId4" cstate="print"/>
          <a:srcRect/>
          <a:stretch>
            <a:fillRect/>
          </a:stretch>
        </p:blipFill>
        <p:spPr bwMode="auto">
          <a:xfrm>
            <a:off x="11256000" y="823"/>
            <a:ext cx="936000" cy="936000"/>
          </a:xfrm>
          <a:prstGeom prst="rect">
            <a:avLst/>
          </a:prstGeom>
          <a:noFill/>
          <a:ln w="9525">
            <a:noFill/>
            <a:miter lim="800000"/>
            <a:headEnd/>
            <a:tailEnd/>
          </a:ln>
        </p:spPr>
      </p:pic>
    </p:spTree>
    <p:extLst>
      <p:ext uri="{BB962C8B-B14F-4D97-AF65-F5344CB8AC3E}">
        <p14:creationId xmlns:p14="http://schemas.microsoft.com/office/powerpoint/2010/main" val="62796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427A2C-29EF-7621-4509-2D2049ECD576}"/>
              </a:ext>
            </a:extLst>
          </p:cNvPr>
          <p:cNvSpPr txBox="1"/>
          <p:nvPr/>
        </p:nvSpPr>
        <p:spPr>
          <a:xfrm>
            <a:off x="521917" y="1056384"/>
            <a:ext cx="11148165" cy="5550622"/>
          </a:xfrm>
          <a:prstGeom prst="rect">
            <a:avLst/>
          </a:prstGeom>
          <a:noFill/>
        </p:spPr>
        <p:txBody>
          <a:bodyPr wrap="square">
            <a:spAutoFit/>
          </a:bodyPr>
          <a:lstStyle/>
          <a:p>
            <a:pPr algn="ctr">
              <a:lnSpc>
                <a:spcPct val="107000"/>
              </a:lnSpc>
              <a:spcAft>
                <a:spcPts val="800"/>
              </a:spcAft>
            </a:pPr>
            <a:r>
              <a:rPr lang="es-A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RESOLUCIÓN NÚMERO 1197-2023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ANEXO ÚNICO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A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Tratamiento de la solicitud promovida por la Secretaría de Biocombustibles y Energías Renovables dependiente del Ministerio de Servicios Públicos de la Provincia de Córdoba, conforme al siguiente punto, a saber: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501650">
              <a:lnSpc>
                <a:spcPct val="107000"/>
              </a:lnSpc>
            </a:pPr>
            <a:r>
              <a:rPr lang="es-AR"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501650">
              <a:lnSpc>
                <a:spcPct val="107000"/>
              </a:lnSpc>
              <a:spcAft>
                <a:spcPts val="800"/>
              </a:spcAft>
            </a:pPr>
            <a:r>
              <a:rPr lang="es-AR" sz="1600" b="1" dirty="0">
                <a:solidFill>
                  <a:srgbClr val="FF0000"/>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Aprobación de las Tarifas Aplicables a Usuarios Dispersos Remotos sin acceso a la red de distribución eléctrica tradicional de la Provincia de Córdoba</a:t>
            </a:r>
            <a:r>
              <a:rPr lang="es-AR" sz="1600" dirty="0">
                <a:solidFill>
                  <a:srgbClr val="FF0000"/>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s-A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Tratamiento de la solicitud promovida por el Ente Regulador de los Servicios Públicos -ERSeP-</a:t>
            </a:r>
            <a:r>
              <a:rPr lang="es-AR" sz="16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s-A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conforme al siguiente punto, a saber: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501650">
              <a:lnSpc>
                <a:spcPct val="107000"/>
              </a:lnSpc>
            </a:pPr>
            <a:r>
              <a:rPr lang="es-A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501650">
              <a:lnSpc>
                <a:spcPct val="107000"/>
              </a:lnSpc>
              <a:spcAft>
                <a:spcPts val="800"/>
              </a:spcAft>
            </a:pPr>
            <a:r>
              <a:rPr lang="es-AR" sz="1600" b="1" dirty="0">
                <a:solidFill>
                  <a:srgbClr val="FF0000"/>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Aprobación de la Estructura Tarifaria Única aplicable por las Cooperativas Concesionarias del Servicio Público de Distribución de Energía Eléctrica de la Provincia de Córdoba.</a:t>
            </a:r>
            <a:r>
              <a:rPr lang="es-AR" sz="1600" b="1" i="1" dirty="0">
                <a:solidFill>
                  <a:srgbClr val="FF0000"/>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1200" b="1"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1200" b="1"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1200" b="1"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7" descr="LOGO PIN FECESCOR">
            <a:extLst>
              <a:ext uri="{FF2B5EF4-FFF2-40B4-BE49-F238E27FC236}">
                <a16:creationId xmlns:a16="http://schemas.microsoft.com/office/drawing/2014/main" id="{BC020BBE-E157-AA5A-5542-39E622A2C323}"/>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7" name="Imagen 6" descr="FACE CÓRDOBA PERFIL">
            <a:extLst>
              <a:ext uri="{FF2B5EF4-FFF2-40B4-BE49-F238E27FC236}">
                <a16:creationId xmlns:a16="http://schemas.microsoft.com/office/drawing/2014/main" id="{3E1BF4BB-0361-524F-8DC0-C47E6810DC8F}"/>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165155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427A2C-29EF-7621-4509-2D2049ECD576}"/>
              </a:ext>
            </a:extLst>
          </p:cNvPr>
          <p:cNvSpPr txBox="1"/>
          <p:nvPr/>
        </p:nvSpPr>
        <p:spPr>
          <a:xfrm>
            <a:off x="521917" y="1795420"/>
            <a:ext cx="11148165" cy="383047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AR"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RESOLUCIÓN NÚMERO 1197-2023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ANEXO ÚNICO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AR"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 Tratamiento de la solicitud promovida por la Secretaría de Biocombustibles y Energías Renovables dependiente del Ministerio de Servicios Públicos de la Provincia de Córdoba, conforme al siguiente punto, a saber: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01650" marR="0" lvl="0" indent="0" algn="l" defTabSz="914400" rtl="0" eaLnBrk="1" fontAlgn="auto" latinLnBrk="0" hangingPunct="1">
              <a:lnSpc>
                <a:spcPct val="107000"/>
              </a:lnSpc>
              <a:spcBef>
                <a:spcPts val="0"/>
              </a:spcBef>
              <a:spcAft>
                <a:spcPts val="0"/>
              </a:spcAft>
              <a:buClrTx/>
              <a:buSzTx/>
              <a:buFontTx/>
              <a:buNone/>
              <a:tabLst/>
              <a:defRPr/>
            </a:pPr>
            <a:r>
              <a:rPr kumimoji="0" lang="es-AR" sz="16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01650" marR="0" lvl="0" indent="0" algn="l" defTabSz="914400" rtl="0" eaLnBrk="1" fontAlgn="auto" latinLnBrk="0" hangingPunct="1">
              <a:lnSpc>
                <a:spcPct val="107000"/>
              </a:lnSpc>
              <a:spcBef>
                <a:spcPts val="0"/>
              </a:spcBef>
              <a:spcAft>
                <a:spcPts val="800"/>
              </a:spcAft>
              <a:buClrTx/>
              <a:buSzTx/>
              <a:buFontTx/>
              <a:buNone/>
              <a:tabLst/>
              <a:defRPr/>
            </a:pPr>
            <a:r>
              <a:rPr kumimoji="0" lang="es-AR" sz="16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Aprobación de las Tarifas Aplicables a Usuarios Dispersos Remotos sin acceso a la red de distribución eléctrica tradicional de la Provincia de Córdoba</a:t>
            </a:r>
            <a:r>
              <a:rPr kumimoji="0" lang="es-AR" sz="16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AR" sz="16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AR" sz="1200" b="1" i="0"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AR" sz="1200" b="1" i="0"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s-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7" descr="LOGO PIN FECESCOR">
            <a:extLst>
              <a:ext uri="{FF2B5EF4-FFF2-40B4-BE49-F238E27FC236}">
                <a16:creationId xmlns:a16="http://schemas.microsoft.com/office/drawing/2014/main" id="{BC020BBE-E157-AA5A-5542-39E622A2C323}"/>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7" name="Imagen 6" descr="FACE CÓRDOBA PERFIL">
            <a:extLst>
              <a:ext uri="{FF2B5EF4-FFF2-40B4-BE49-F238E27FC236}">
                <a16:creationId xmlns:a16="http://schemas.microsoft.com/office/drawing/2014/main" id="{3E1BF4BB-0361-524F-8DC0-C47E6810DC8F}"/>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206326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1A729-2B3E-5EF3-8538-C93920129ECE}"/>
              </a:ext>
            </a:extLst>
          </p:cNvPr>
          <p:cNvSpPr>
            <a:spLocks noGrp="1"/>
          </p:cNvSpPr>
          <p:nvPr>
            <p:ph type="title"/>
          </p:nvPr>
        </p:nvSpPr>
        <p:spPr>
          <a:xfrm>
            <a:off x="838200" y="681037"/>
            <a:ext cx="10515600" cy="1009651"/>
          </a:xfrm>
        </p:spPr>
        <p:txBody>
          <a:bodyPr>
            <a:noAutofit/>
          </a:bodyPr>
          <a:lstStyle/>
          <a:p>
            <a:pPr marL="501650" marR="0" lvl="0" indent="0" algn="ctr" defTabSz="914400" rtl="0" eaLnBrk="1" fontAlgn="auto" latinLnBrk="0" hangingPunct="1">
              <a:lnSpc>
                <a:spcPct val="107000"/>
              </a:lnSpc>
              <a:spcBef>
                <a:spcPts val="0"/>
              </a:spcBef>
              <a:spcAft>
                <a:spcPts val="800"/>
              </a:spcAft>
              <a:tabLst/>
              <a:defRPr/>
            </a:pPr>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sz="2400" dirty="0"/>
          </a:p>
        </p:txBody>
      </p:sp>
      <p:sp>
        <p:nvSpPr>
          <p:cNvPr id="3" name="Marcador de contenido 2">
            <a:extLst>
              <a:ext uri="{FF2B5EF4-FFF2-40B4-BE49-F238E27FC236}">
                <a16:creationId xmlns:a16="http://schemas.microsoft.com/office/drawing/2014/main" id="{C0E93256-3D3A-EAC5-1CD9-57C7BA9808CC}"/>
              </a:ext>
            </a:extLst>
          </p:cNvPr>
          <p:cNvSpPr>
            <a:spLocks noGrp="1"/>
          </p:cNvSpPr>
          <p:nvPr>
            <p:ph idx="1"/>
          </p:nvPr>
        </p:nvSpPr>
        <p:spPr>
          <a:xfrm>
            <a:off x="838200" y="2136913"/>
            <a:ext cx="10515600" cy="4040049"/>
          </a:xfrm>
        </p:spPr>
        <p:txBody>
          <a:bodyPr>
            <a:normAutofit/>
          </a:bodyPr>
          <a:lstStyle/>
          <a:p>
            <a:pPr marL="0" indent="0" algn="ctr">
              <a:buNone/>
            </a:pPr>
            <a:r>
              <a:rPr lang="es-AR" dirty="0"/>
              <a:t>TENIENDO EN CUENTA LAS DIFERENTES ZONAS GEOGRAFICAS QUE ATIENDEN LAS COOPERATIVAS, LAS DIFICULTADES EN LA PROVISION DE MATERIAL IMPORTADO, EL DESCONOCIMIENTO DE LAS CONDICIONES DE PRESTACION DEL SERVICIO DE MANTENIMIENTO,</a:t>
            </a:r>
          </a:p>
          <a:p>
            <a:pPr marL="0" indent="0" algn="ctr">
              <a:buNone/>
            </a:pPr>
            <a:r>
              <a:rPr lang="es-AR" b="1" u="sng" dirty="0">
                <a:solidFill>
                  <a:srgbClr val="FF0000"/>
                </a:solidFill>
                <a:highlight>
                  <a:srgbClr val="C0C0C0"/>
                </a:highlight>
              </a:rPr>
              <a:t>NO ACOMPAÑAMOS</a:t>
            </a:r>
          </a:p>
          <a:p>
            <a:pPr marL="0" indent="0" algn="ctr">
              <a:buNone/>
            </a:pPr>
            <a:r>
              <a:rPr lang="es-AR" b="1" dirty="0">
                <a:solidFill>
                  <a:srgbClr val="FF0000"/>
                </a:solidFill>
                <a:highlight>
                  <a:srgbClr val="C0C0C0"/>
                </a:highlight>
              </a:rPr>
              <a:t>LA APLICACIÓN DE UNA TARIFA PROVINCIAL UNICA </a:t>
            </a:r>
            <a:r>
              <a:rPr kumimoji="0" lang="es-AR" sz="2800" b="1" i="0" u="none" strike="noStrike" kern="1200" cap="none" spc="0" normalizeH="0" baseline="0" noProof="0" dirty="0">
                <a:ln>
                  <a:noFill/>
                </a:ln>
                <a:solidFill>
                  <a:srgbClr val="FF0000"/>
                </a:solidFill>
                <a:effectLst/>
                <a:highlight>
                  <a:srgbClr val="C0C0C0"/>
                </a:highlight>
                <a:uLnTx/>
                <a:uFillTx/>
                <a:latin typeface="Calibri" panose="020F0502020204030204"/>
                <a:ea typeface="+mn-ea"/>
                <a:cs typeface="+mn-cs"/>
              </a:rPr>
              <a:t>DEL SERVICIO DE MANTENIMIENTO A USUARIOS DISPERSOS SIN ACCESO A LA RED DE DISTRIBUCION ELECTRICA TRADICIONAL DE LA PROVINCIA DE CORDOBA </a:t>
            </a:r>
          </a:p>
          <a:p>
            <a:pPr marL="0" indent="0" algn="ctr">
              <a:buNone/>
            </a:pPr>
            <a:endParaRPr lang="es-AR" b="1" dirty="0">
              <a:solidFill>
                <a:srgbClr val="FF0000"/>
              </a:solidFill>
              <a:highlight>
                <a:srgbClr val="FFFF00"/>
              </a:highlight>
            </a:endParaRPr>
          </a:p>
        </p:txBody>
      </p:sp>
      <p:pic>
        <p:nvPicPr>
          <p:cNvPr id="4" name="Picture 7" descr="LOGO PIN FECESCOR">
            <a:extLst>
              <a:ext uri="{FF2B5EF4-FFF2-40B4-BE49-F238E27FC236}">
                <a16:creationId xmlns:a16="http://schemas.microsoft.com/office/drawing/2014/main" id="{CBA40D7F-BC47-FE45-84A3-7AE9A649F6DC}"/>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0DC9B232-A6E6-2106-40A4-826D78C16037}"/>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134334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3435-F516-2F65-995E-B033FDC443AA}"/>
              </a:ext>
            </a:extLst>
          </p:cNvPr>
          <p:cNvSpPr>
            <a:spLocks noGrp="1"/>
          </p:cNvSpPr>
          <p:nvPr>
            <p:ph type="title"/>
          </p:nvPr>
        </p:nvSpPr>
        <p:spPr>
          <a:xfrm>
            <a:off x="1099929" y="553283"/>
            <a:ext cx="10515600" cy="1325563"/>
          </a:xfrm>
        </p:spPr>
        <p:txBody>
          <a:bodyPr>
            <a:normAutofit fontScale="90000"/>
          </a:bodyPr>
          <a:lstStyle/>
          <a:p>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4237E4EE-70DC-1639-F00E-5A99705181DE}"/>
              </a:ext>
            </a:extLst>
          </p:cNvPr>
          <p:cNvSpPr>
            <a:spLocks noGrp="1"/>
          </p:cNvSpPr>
          <p:nvPr>
            <p:ph idx="1"/>
          </p:nvPr>
        </p:nvSpPr>
        <p:spPr>
          <a:xfrm>
            <a:off x="838199" y="1401417"/>
            <a:ext cx="11039061" cy="5198166"/>
          </a:xfrm>
        </p:spPr>
        <p:txBody>
          <a:bodyPr>
            <a:normAutofit/>
          </a:bodyPr>
          <a:lstStyle/>
          <a:p>
            <a:pPr marL="0" indent="0" algn="l">
              <a:buNone/>
            </a:pPr>
            <a:r>
              <a:rPr lang="es-ES" sz="2400" b="1" i="0" dirty="0">
                <a:solidFill>
                  <a:srgbClr val="FF0000"/>
                </a:solidFill>
                <a:effectLst/>
                <a:latin typeface="Arial" panose="020B0604020202020204" pitchFamily="34" charset="0"/>
              </a:rPr>
              <a:t>MOTIVOS  PARTICULARES PARA NO ACOMPAÑAR UN C.T. UNICO:</a:t>
            </a:r>
          </a:p>
          <a:p>
            <a:pPr algn="l">
              <a:buFont typeface="Arial" panose="020B0604020202020204" pitchFamily="34" charset="0"/>
              <a:buChar char="•"/>
            </a:pPr>
            <a:r>
              <a:rPr lang="es-ES" b="0" i="0" dirty="0">
                <a:solidFill>
                  <a:srgbClr val="222222"/>
                </a:solidFill>
                <a:effectLst/>
                <a:latin typeface="Arial" panose="020B0604020202020204" pitchFamily="34" charset="0"/>
              </a:rPr>
              <a:t>Los equipos que conforman las instalaciones de generación renovable (en especial fotovoltaica) son en su mayoría importados. La situación económica actual de país con una alta inflación anual y la dificultad con la que cuentan las empresas para importar hacen imposible poder tener una previsión de los costos de reposición de los equipos.</a:t>
            </a:r>
          </a:p>
          <a:p>
            <a:pPr marL="0" indent="0" algn="l">
              <a:buNone/>
            </a:pPr>
            <a:endParaRPr lang="es-ES" b="0" i="0" dirty="0">
              <a:solidFill>
                <a:srgbClr val="222222"/>
              </a:solidFill>
              <a:effectLst/>
              <a:latin typeface="Arial" panose="020B0604020202020204" pitchFamily="34" charset="0"/>
            </a:endParaRPr>
          </a:p>
          <a:p>
            <a:pPr algn="l">
              <a:buFont typeface="Arial" panose="020B0604020202020204" pitchFamily="34" charset="0"/>
              <a:buChar char="•"/>
            </a:pPr>
            <a:r>
              <a:rPr lang="es-ES" b="0" i="0" dirty="0">
                <a:solidFill>
                  <a:srgbClr val="222222"/>
                </a:solidFill>
                <a:effectLst/>
                <a:latin typeface="Arial" panose="020B0604020202020204" pitchFamily="34" charset="0"/>
              </a:rPr>
              <a:t>Las instalaciones aisladas de red cuentan con componentes que no están totalmente estandarizados. Actualmente las Cooperativas eléctricas no cuentan con stock de estos materiales.</a:t>
            </a:r>
          </a:p>
          <a:p>
            <a:pPr marL="0" indent="0">
              <a:buNone/>
            </a:pPr>
            <a:endParaRPr lang="es-AR" dirty="0"/>
          </a:p>
        </p:txBody>
      </p:sp>
      <p:pic>
        <p:nvPicPr>
          <p:cNvPr id="4" name="Picture 7" descr="LOGO PIN FECESCOR">
            <a:extLst>
              <a:ext uri="{FF2B5EF4-FFF2-40B4-BE49-F238E27FC236}">
                <a16:creationId xmlns:a16="http://schemas.microsoft.com/office/drawing/2014/main" id="{50251A46-CABC-A379-CE62-E141CDCDA5E2}"/>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239E52B9-7336-C381-FD6A-8AF35FE1BD0C}"/>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233812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3435-F516-2F65-995E-B033FDC443AA}"/>
              </a:ext>
            </a:extLst>
          </p:cNvPr>
          <p:cNvSpPr>
            <a:spLocks noGrp="1"/>
          </p:cNvSpPr>
          <p:nvPr>
            <p:ph type="title"/>
          </p:nvPr>
        </p:nvSpPr>
        <p:spPr/>
        <p:txBody>
          <a:bodyPr>
            <a:normAutofit fontScale="90000"/>
          </a:bodyPr>
          <a:lstStyle/>
          <a:p>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4237E4EE-70DC-1639-F00E-5A99705181DE}"/>
              </a:ext>
            </a:extLst>
          </p:cNvPr>
          <p:cNvSpPr>
            <a:spLocks noGrp="1"/>
          </p:cNvSpPr>
          <p:nvPr>
            <p:ph idx="1"/>
          </p:nvPr>
        </p:nvSpPr>
        <p:spPr>
          <a:xfrm>
            <a:off x="838199" y="1401417"/>
            <a:ext cx="11039061" cy="3865527"/>
          </a:xfrm>
        </p:spPr>
        <p:txBody>
          <a:bodyPr>
            <a:normAutofit/>
          </a:bodyPr>
          <a:lstStyle/>
          <a:p>
            <a:pPr marL="0" indent="0" algn="l">
              <a:buNone/>
            </a:pPr>
            <a:r>
              <a:rPr lang="es-ES" sz="2400" b="1" i="0" dirty="0">
                <a:solidFill>
                  <a:srgbClr val="FF0000"/>
                </a:solidFill>
                <a:effectLst/>
                <a:latin typeface="Arial" panose="020B0604020202020204" pitchFamily="34" charset="0"/>
              </a:rPr>
              <a:t>MOTIVOS  PARTICULARES PARA  NO COMPAÑAR  UN C.T. UNICO</a:t>
            </a:r>
            <a:r>
              <a:rPr lang="es-ES" b="0" i="0" dirty="0">
                <a:solidFill>
                  <a:srgbClr val="222222"/>
                </a:solidFill>
                <a:effectLst/>
                <a:latin typeface="Arial" panose="020B0604020202020204" pitchFamily="34" charset="0"/>
              </a:rPr>
              <a:t>:</a:t>
            </a:r>
          </a:p>
          <a:p>
            <a:pPr algn="l">
              <a:buFont typeface="Arial" panose="020B0604020202020204" pitchFamily="34" charset="0"/>
              <a:buChar char="•"/>
            </a:pPr>
            <a:r>
              <a:rPr lang="es-ES" b="0" i="0" dirty="0">
                <a:solidFill>
                  <a:srgbClr val="222222"/>
                </a:solidFill>
                <a:effectLst/>
                <a:latin typeface="Arial" panose="020B0604020202020204" pitchFamily="34" charset="0"/>
              </a:rPr>
              <a:t>Observando la distribución de redes de distribución en la provincia se puede ver que las Cooperativas con mayores posibilidades de sumar usuarios dispersos son aquellas con menor escala, que cuentan con bajos recursos para designar fondos a esta nueva tarea.</a:t>
            </a:r>
          </a:p>
        </p:txBody>
      </p:sp>
      <p:pic>
        <p:nvPicPr>
          <p:cNvPr id="4" name="Picture 7" descr="LOGO PIN FECESCOR">
            <a:extLst>
              <a:ext uri="{FF2B5EF4-FFF2-40B4-BE49-F238E27FC236}">
                <a16:creationId xmlns:a16="http://schemas.microsoft.com/office/drawing/2014/main" id="{0A4AFD86-97C2-FD29-EFCB-4FBC05595331}"/>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4D1A9DE2-B949-552C-7F82-34E976B5D55A}"/>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pic>
        <p:nvPicPr>
          <p:cNvPr id="6" name="Imagen 3">
            <a:extLst>
              <a:ext uri="{FF2B5EF4-FFF2-40B4-BE49-F238E27FC236}">
                <a16:creationId xmlns:a16="http://schemas.microsoft.com/office/drawing/2014/main" id="{4805608C-05DC-B093-F569-65BD30248BC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23658" t="4853" b="4591"/>
          <a:stretch>
            <a:fillRect/>
          </a:stretch>
        </p:blipFill>
        <p:spPr bwMode="auto">
          <a:xfrm>
            <a:off x="5456336" y="3565803"/>
            <a:ext cx="5589615" cy="3090962"/>
          </a:xfrm>
          <a:prstGeom prst="rect">
            <a:avLst/>
          </a:prstGeom>
          <a:noFill/>
          <a:ln>
            <a:noFill/>
          </a:ln>
        </p:spPr>
      </p:pic>
    </p:spTree>
    <p:extLst>
      <p:ext uri="{BB962C8B-B14F-4D97-AF65-F5344CB8AC3E}">
        <p14:creationId xmlns:p14="http://schemas.microsoft.com/office/powerpoint/2010/main" val="239648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3435-F516-2F65-995E-B033FDC443AA}"/>
              </a:ext>
            </a:extLst>
          </p:cNvPr>
          <p:cNvSpPr>
            <a:spLocks noGrp="1"/>
          </p:cNvSpPr>
          <p:nvPr>
            <p:ph type="title"/>
          </p:nvPr>
        </p:nvSpPr>
        <p:spPr/>
        <p:txBody>
          <a:bodyPr>
            <a:normAutofit fontScale="90000"/>
          </a:bodyPr>
          <a:lstStyle/>
          <a:p>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4237E4EE-70DC-1639-F00E-5A99705181DE}"/>
              </a:ext>
            </a:extLst>
          </p:cNvPr>
          <p:cNvSpPr>
            <a:spLocks noGrp="1"/>
          </p:cNvSpPr>
          <p:nvPr>
            <p:ph idx="1"/>
          </p:nvPr>
        </p:nvSpPr>
        <p:spPr>
          <a:xfrm>
            <a:off x="838199" y="1401417"/>
            <a:ext cx="11039061" cy="5198166"/>
          </a:xfrm>
        </p:spPr>
        <p:txBody>
          <a:bodyPr>
            <a:normAutofit/>
          </a:bodyPr>
          <a:lstStyle/>
          <a:p>
            <a:pPr marL="0" indent="0" algn="l">
              <a:buNone/>
            </a:pPr>
            <a:r>
              <a:rPr lang="es-ES" sz="2400" b="1" i="0" dirty="0">
                <a:solidFill>
                  <a:srgbClr val="FF0000"/>
                </a:solidFill>
                <a:effectLst/>
                <a:latin typeface="Arial" panose="020B0604020202020204" pitchFamily="34" charset="0"/>
              </a:rPr>
              <a:t>MOTIVOS  PARTICULARES PARA  NO COMPAÑAR  UN C.T. UNICO</a:t>
            </a:r>
            <a:r>
              <a:rPr lang="es-ES" b="0" i="0" dirty="0">
                <a:solidFill>
                  <a:srgbClr val="222222"/>
                </a:solidFill>
                <a:effectLst/>
                <a:latin typeface="Arial" panose="020B0604020202020204" pitchFamily="34" charset="0"/>
              </a:rPr>
              <a:t>:</a:t>
            </a:r>
          </a:p>
          <a:p>
            <a:pPr algn="l">
              <a:buFont typeface="Arial" panose="020B0604020202020204" pitchFamily="34" charset="0"/>
              <a:buChar char="•"/>
            </a:pPr>
            <a:r>
              <a:rPr lang="es-ES" b="0" i="0" dirty="0">
                <a:solidFill>
                  <a:srgbClr val="222222"/>
                </a:solidFill>
                <a:effectLst/>
                <a:latin typeface="Arial" panose="020B0604020202020204" pitchFamily="34" charset="0"/>
              </a:rPr>
              <a:t>Los costos de prestación el servicio de mantenimiento son variables según factores como distancia a la instalación, necesidad de poda frecuente o de limpieza por polución del lugar, lo que requiere la celebración de acuerdos particulares.</a:t>
            </a:r>
          </a:p>
          <a:p>
            <a:pPr algn="l">
              <a:buFont typeface="Arial" panose="020B0604020202020204" pitchFamily="34" charset="0"/>
              <a:buChar char="•"/>
            </a:pPr>
            <a:endParaRPr lang="es-ES" b="0" i="0" dirty="0">
              <a:solidFill>
                <a:srgbClr val="222222"/>
              </a:solidFill>
              <a:effectLst/>
              <a:latin typeface="Arial" panose="020B0604020202020204" pitchFamily="34" charset="0"/>
            </a:endParaRPr>
          </a:p>
          <a:p>
            <a:pPr algn="l">
              <a:buFont typeface="Arial" panose="020B0604020202020204" pitchFamily="34" charset="0"/>
              <a:buChar char="•"/>
            </a:pPr>
            <a:r>
              <a:rPr lang="es-ES" b="0" i="0" dirty="0">
                <a:solidFill>
                  <a:srgbClr val="222222"/>
                </a:solidFill>
                <a:effectLst/>
                <a:latin typeface="Arial" panose="020B0604020202020204" pitchFamily="34" charset="0"/>
              </a:rPr>
              <a:t>Algunas cooperativas están desarrollando proyectos renovables de generación comunitaria, lo que permitirá sumar experiencias y capacitar al personal con posibilidades de realizar acuerdos voluntarios de mantenimiento en algunas zonas. </a:t>
            </a:r>
          </a:p>
          <a:p>
            <a:pPr marL="0" indent="0" algn="l">
              <a:buNone/>
            </a:pPr>
            <a:endParaRPr lang="es-ES" b="0" i="0" dirty="0">
              <a:solidFill>
                <a:srgbClr val="222222"/>
              </a:solidFill>
              <a:effectLst/>
              <a:latin typeface="Arial" panose="020B0604020202020204" pitchFamily="34" charset="0"/>
            </a:endParaRPr>
          </a:p>
          <a:p>
            <a:pPr marL="0" indent="0">
              <a:buNone/>
            </a:pPr>
            <a:endParaRPr lang="es-AR" dirty="0"/>
          </a:p>
        </p:txBody>
      </p:sp>
      <p:pic>
        <p:nvPicPr>
          <p:cNvPr id="4" name="Picture 7" descr="LOGO PIN FECESCOR">
            <a:extLst>
              <a:ext uri="{FF2B5EF4-FFF2-40B4-BE49-F238E27FC236}">
                <a16:creationId xmlns:a16="http://schemas.microsoft.com/office/drawing/2014/main" id="{0A4AFD86-97C2-FD29-EFCB-4FBC05595331}"/>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4D1A9DE2-B949-552C-7F82-34E976B5D55A}"/>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171262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3435-F516-2F65-995E-B033FDC443AA}"/>
              </a:ext>
            </a:extLst>
          </p:cNvPr>
          <p:cNvSpPr>
            <a:spLocks noGrp="1"/>
          </p:cNvSpPr>
          <p:nvPr>
            <p:ph type="title"/>
          </p:nvPr>
        </p:nvSpPr>
        <p:spPr/>
        <p:txBody>
          <a:bodyPr>
            <a:normAutofit fontScale="90000"/>
          </a:bodyPr>
          <a:lstStyle/>
          <a:p>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Marcador de contenido 2">
            <a:extLst>
              <a:ext uri="{FF2B5EF4-FFF2-40B4-BE49-F238E27FC236}">
                <a16:creationId xmlns:a16="http://schemas.microsoft.com/office/drawing/2014/main" id="{4237E4EE-70DC-1639-F00E-5A99705181DE}"/>
              </a:ext>
            </a:extLst>
          </p:cNvPr>
          <p:cNvSpPr>
            <a:spLocks noGrp="1"/>
          </p:cNvSpPr>
          <p:nvPr>
            <p:ph idx="1"/>
          </p:nvPr>
        </p:nvSpPr>
        <p:spPr>
          <a:xfrm>
            <a:off x="838199" y="1401417"/>
            <a:ext cx="11039061" cy="5198166"/>
          </a:xfrm>
        </p:spPr>
        <p:txBody>
          <a:bodyPr>
            <a:normAutofit/>
          </a:bodyPr>
          <a:lstStyle/>
          <a:p>
            <a:pPr marL="0" indent="0" algn="l">
              <a:buNone/>
            </a:pPr>
            <a:r>
              <a:rPr lang="es-ES" sz="2400" b="1" i="0" dirty="0">
                <a:solidFill>
                  <a:srgbClr val="FF0000"/>
                </a:solidFill>
                <a:effectLst/>
                <a:latin typeface="Arial" panose="020B0604020202020204" pitchFamily="34" charset="0"/>
              </a:rPr>
              <a:t>MOTIVOS  PARTICULARES PARA  NO COMPAÑAR  UN C.T. UNICO</a:t>
            </a:r>
            <a:r>
              <a:rPr lang="es-ES" b="0" i="0" dirty="0">
                <a:solidFill>
                  <a:srgbClr val="222222"/>
                </a:solidFill>
                <a:effectLst/>
                <a:latin typeface="Arial" panose="020B0604020202020204" pitchFamily="34" charset="0"/>
              </a:rPr>
              <a:t>:</a:t>
            </a:r>
          </a:p>
          <a:p>
            <a:pPr algn="l">
              <a:buFont typeface="Arial" panose="020B0604020202020204" pitchFamily="34" charset="0"/>
              <a:buChar char="•"/>
            </a:pPr>
            <a:r>
              <a:rPr lang="es-ES" b="0" i="0" dirty="0">
                <a:solidFill>
                  <a:srgbClr val="222222"/>
                </a:solidFill>
                <a:effectLst/>
                <a:latin typeface="Arial" panose="020B0604020202020204" pitchFamily="34" charset="0"/>
              </a:rPr>
              <a:t>Los costos de mantenimiento no son independientes de la energía consumida. Se sugiere incluir un límite de kWh según la escala de la instalación o un costo variable por energía consumida.</a:t>
            </a:r>
          </a:p>
          <a:p>
            <a:pPr algn="l">
              <a:buFont typeface="Arial" panose="020B0604020202020204" pitchFamily="34" charset="0"/>
              <a:buChar char="•"/>
            </a:pPr>
            <a:endParaRPr lang="es-ES" dirty="0">
              <a:solidFill>
                <a:srgbClr val="222222"/>
              </a:solidFill>
              <a:latin typeface="Arial" panose="020B0604020202020204" pitchFamily="34" charset="0"/>
            </a:endParaRPr>
          </a:p>
          <a:p>
            <a:pPr algn="l">
              <a:buFont typeface="Arial" panose="020B0604020202020204" pitchFamily="34" charset="0"/>
              <a:buChar char="•"/>
            </a:pPr>
            <a:r>
              <a:rPr lang="es-ES" dirty="0">
                <a:solidFill>
                  <a:srgbClr val="222222"/>
                </a:solidFill>
                <a:latin typeface="Arial" panose="020B0604020202020204" pitchFamily="34" charset="0"/>
              </a:rPr>
              <a:t>Antes de definir tarifas es necesario acordar los requisitos técnicos a solicitar durante la factibilidad, como equipos a instalar, si se permitirá la conexión de más de un usuario, si habrá distribución interna de energía en baja tensión, etc. </a:t>
            </a:r>
          </a:p>
          <a:p>
            <a:pPr algn="l">
              <a:buFont typeface="Arial" panose="020B0604020202020204" pitchFamily="34" charset="0"/>
              <a:buChar char="•"/>
            </a:pPr>
            <a:endParaRPr lang="es-ES" b="0" i="0" dirty="0">
              <a:solidFill>
                <a:srgbClr val="222222"/>
              </a:solidFill>
              <a:effectLst/>
              <a:latin typeface="Arial" panose="020B0604020202020204" pitchFamily="34" charset="0"/>
            </a:endParaRPr>
          </a:p>
          <a:p>
            <a:pPr algn="l">
              <a:buFont typeface="Arial" panose="020B0604020202020204" pitchFamily="34" charset="0"/>
              <a:buChar char="•"/>
            </a:pPr>
            <a:endParaRPr lang="es-ES" dirty="0">
              <a:solidFill>
                <a:srgbClr val="222222"/>
              </a:solidFill>
              <a:latin typeface="Arial" panose="020B0604020202020204" pitchFamily="34" charset="0"/>
            </a:endParaRPr>
          </a:p>
          <a:p>
            <a:pPr marL="0" indent="0" algn="l">
              <a:buNone/>
            </a:pPr>
            <a:endParaRPr lang="es-ES" b="0" i="0" dirty="0">
              <a:solidFill>
                <a:srgbClr val="FF0000"/>
              </a:solidFill>
              <a:effectLst/>
              <a:latin typeface="Arial" panose="020B0604020202020204" pitchFamily="34" charset="0"/>
            </a:endParaRPr>
          </a:p>
          <a:p>
            <a:pPr marL="0" indent="0" algn="l">
              <a:buNone/>
            </a:pPr>
            <a:endParaRPr lang="es-ES" b="0" i="0" dirty="0">
              <a:solidFill>
                <a:srgbClr val="222222"/>
              </a:solidFill>
              <a:effectLst/>
              <a:latin typeface="Arial" panose="020B0604020202020204" pitchFamily="34" charset="0"/>
            </a:endParaRPr>
          </a:p>
          <a:p>
            <a:pPr marL="0" indent="0">
              <a:buNone/>
            </a:pPr>
            <a:endParaRPr lang="es-AR" dirty="0"/>
          </a:p>
        </p:txBody>
      </p:sp>
      <p:pic>
        <p:nvPicPr>
          <p:cNvPr id="4" name="Picture 7" descr="LOGO PIN FECESCOR">
            <a:extLst>
              <a:ext uri="{FF2B5EF4-FFF2-40B4-BE49-F238E27FC236}">
                <a16:creationId xmlns:a16="http://schemas.microsoft.com/office/drawing/2014/main" id="{0A4AFD86-97C2-FD29-EFCB-4FBC05595331}"/>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4D1A9DE2-B949-552C-7F82-34E976B5D55A}"/>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381356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1A729-2B3E-5EF3-8538-C93920129ECE}"/>
              </a:ext>
            </a:extLst>
          </p:cNvPr>
          <p:cNvSpPr>
            <a:spLocks noGrp="1"/>
          </p:cNvSpPr>
          <p:nvPr>
            <p:ph type="title"/>
          </p:nvPr>
        </p:nvSpPr>
        <p:spPr>
          <a:xfrm>
            <a:off x="838200" y="681037"/>
            <a:ext cx="10515600" cy="1009651"/>
          </a:xfrm>
        </p:spPr>
        <p:txBody>
          <a:bodyPr>
            <a:noAutofit/>
          </a:bodyPr>
          <a:lstStyle/>
          <a:p>
            <a:pPr marL="501650" marR="0" lvl="0" indent="0" algn="ctr" defTabSz="914400" rtl="0" eaLnBrk="1" fontAlgn="auto" latinLnBrk="0" hangingPunct="1">
              <a:lnSpc>
                <a:spcPct val="107000"/>
              </a:lnSpc>
              <a:spcBef>
                <a:spcPts val="0"/>
              </a:spcBef>
              <a:spcAft>
                <a:spcPts val="800"/>
              </a:spcAft>
              <a:tabLst/>
              <a:defRPr/>
            </a:pPr>
            <a:r>
              <a:rPr kumimoji="0" lang="es-AR" sz="2400" b="1"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A- Aprobación de las Tarifas Aplicables a Usuarios Dispersos Remotos sin acceso a la red de distribución eléctrica tradicional de la Provincia de Córdoba</a:t>
            </a:r>
            <a:r>
              <a:rPr kumimoji="0" lang="es-AR" sz="2400" b="0" i="0" u="none" strike="noStrike" kern="1200" cap="none" spc="0" normalizeH="0" baseline="0" noProof="0" dirty="0">
                <a:ln>
                  <a:noFill/>
                </a:ln>
                <a:solidFill>
                  <a:srgbClr val="FF0000"/>
                </a:solidFill>
                <a:effectLst/>
                <a:highlight>
                  <a:srgbClr val="C0C0C0"/>
                </a:highlight>
                <a:uLnTx/>
                <a:uFillTx/>
                <a:latin typeface="Arial" panose="020B0604020202020204" pitchFamily="34" charset="0"/>
                <a:ea typeface="Calibri" panose="020F0502020204030204" pitchFamily="34" charset="0"/>
                <a:cs typeface="Times New Roman" panose="02020603050405020304" pitchFamily="18" charset="0"/>
              </a:rPr>
              <a:t>. </a:t>
            </a:r>
            <a:b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s-AR" sz="2400" dirty="0"/>
          </a:p>
        </p:txBody>
      </p:sp>
      <p:sp>
        <p:nvSpPr>
          <p:cNvPr id="3" name="Marcador de contenido 2">
            <a:extLst>
              <a:ext uri="{FF2B5EF4-FFF2-40B4-BE49-F238E27FC236}">
                <a16:creationId xmlns:a16="http://schemas.microsoft.com/office/drawing/2014/main" id="{C0E93256-3D3A-EAC5-1CD9-57C7BA9808CC}"/>
              </a:ext>
            </a:extLst>
          </p:cNvPr>
          <p:cNvSpPr>
            <a:spLocks noGrp="1"/>
          </p:cNvSpPr>
          <p:nvPr>
            <p:ph idx="1"/>
          </p:nvPr>
        </p:nvSpPr>
        <p:spPr>
          <a:xfrm>
            <a:off x="838200" y="2763078"/>
            <a:ext cx="10515600" cy="3413884"/>
          </a:xfrm>
        </p:spPr>
        <p:txBody>
          <a:bodyPr/>
          <a:lstStyle/>
          <a:p>
            <a:pPr marL="0" indent="0" algn="ctr">
              <a:buNone/>
            </a:pPr>
            <a:r>
              <a:rPr lang="es-AR" b="1" u="sng" dirty="0">
                <a:solidFill>
                  <a:srgbClr val="0070C0"/>
                </a:solidFill>
              </a:rPr>
              <a:t>CONSIDERAMOS QUE SE DEBEN CELEBRAR ACUERDOS DE PRESTACION PARTICULARES CON CADA DISTRIBUIDORA</a:t>
            </a:r>
            <a:r>
              <a:rPr lang="es-AR" dirty="0"/>
              <a:t>, </a:t>
            </a:r>
          </a:p>
          <a:p>
            <a:pPr marL="0" indent="0" algn="ctr">
              <a:buNone/>
            </a:pPr>
            <a:r>
              <a:rPr lang="es-AR" dirty="0"/>
              <a:t>LOS CUALES DEBEN TENER EN CUENTA LAS CONDICIONES  DE PRESTACION EN FUNCION DE LAS CARACTERISTICAS PROPIAS DE CADA SISTEMA INSTALADO, LAS CONDICIONES DE CONTINUIDAD EN LA PRESTACION DEL SERVICIO, ASI COMO LAS CARACTERISTICAS GEOGRAFICAS Y CLIMATICAS EN CADA ZONA DE PRESTACION</a:t>
            </a:r>
          </a:p>
        </p:txBody>
      </p:sp>
      <p:pic>
        <p:nvPicPr>
          <p:cNvPr id="4" name="Picture 7" descr="LOGO PIN FECESCOR">
            <a:extLst>
              <a:ext uri="{FF2B5EF4-FFF2-40B4-BE49-F238E27FC236}">
                <a16:creationId xmlns:a16="http://schemas.microsoft.com/office/drawing/2014/main" id="{BF0E2703-3A27-96C2-C552-0A7E224E6593}"/>
              </a:ext>
            </a:extLst>
          </p:cNvPr>
          <p:cNvPicPr>
            <a:picLocks noChangeAspect="1" noChangeArrowheads="1"/>
          </p:cNvPicPr>
          <p:nvPr/>
        </p:nvPicPr>
        <p:blipFill>
          <a:blip r:embed="rId2" cstate="print"/>
          <a:srcRect/>
          <a:stretch>
            <a:fillRect/>
          </a:stretch>
        </p:blipFill>
        <p:spPr bwMode="auto">
          <a:xfrm>
            <a:off x="11256000" y="823"/>
            <a:ext cx="936000" cy="936000"/>
          </a:xfrm>
          <a:prstGeom prst="rect">
            <a:avLst/>
          </a:prstGeom>
          <a:noFill/>
          <a:ln w="9525">
            <a:noFill/>
            <a:miter lim="800000"/>
            <a:headEnd/>
            <a:tailEnd/>
          </a:ln>
        </p:spPr>
      </p:pic>
      <p:pic>
        <p:nvPicPr>
          <p:cNvPr id="5" name="Imagen 4" descr="FACE CÓRDOBA PERFIL">
            <a:extLst>
              <a:ext uri="{FF2B5EF4-FFF2-40B4-BE49-F238E27FC236}">
                <a16:creationId xmlns:a16="http://schemas.microsoft.com/office/drawing/2014/main" id="{E9865E3A-70C0-C06A-718D-1041E6E9C95B}"/>
              </a:ext>
            </a:extLst>
          </p:cNvPr>
          <p:cNvPicPr/>
          <p:nvPr/>
        </p:nvPicPr>
        <p:blipFill>
          <a:blip r:embed="rId3" cstate="print"/>
          <a:srcRect/>
          <a:stretch>
            <a:fillRect/>
          </a:stretch>
        </p:blipFill>
        <p:spPr bwMode="auto">
          <a:xfrm>
            <a:off x="-2" y="-1446"/>
            <a:ext cx="936346" cy="936346"/>
          </a:xfrm>
          <a:prstGeom prst="rect">
            <a:avLst/>
          </a:prstGeom>
          <a:noFill/>
          <a:ln w="9525">
            <a:noFill/>
            <a:miter lim="800000"/>
            <a:headEnd/>
            <a:tailEnd/>
          </a:ln>
        </p:spPr>
      </p:pic>
    </p:spTree>
    <p:extLst>
      <p:ext uri="{BB962C8B-B14F-4D97-AF65-F5344CB8AC3E}">
        <p14:creationId xmlns:p14="http://schemas.microsoft.com/office/powerpoint/2010/main" val="1200559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1044</Words>
  <Application>Microsoft Office PowerPoint</Application>
  <PresentationFormat>Panorámica</PresentationFormat>
  <Paragraphs>77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13</vt:i4>
      </vt:variant>
    </vt:vector>
  </HeadingPairs>
  <TitlesOfParts>
    <vt:vector size="21" baseType="lpstr">
      <vt:lpstr>Arial</vt:lpstr>
      <vt:lpstr>Calibri</vt:lpstr>
      <vt:lpstr>Calibri Light</vt:lpstr>
      <vt:lpstr>Corbel</vt:lpstr>
      <vt:lpstr>Times New Roman</vt:lpstr>
      <vt:lpstr>Tema de Office</vt:lpstr>
      <vt:lpstr>Parallax</vt:lpstr>
      <vt:lpstr>1_Tema de Office</vt:lpstr>
      <vt:lpstr>Presentación de PowerPoint</vt:lpstr>
      <vt:lpstr>Presentación de PowerPoint</vt:lpstr>
      <vt:lpstr>Presentación de PowerPoint</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A- Aprobación de las Tarifas Aplicables a Usuarios Dispersos Remotos sin acceso a la red de distribución eléctrica tradicional de la Provincia de Córdoba.  </vt:lpstr>
      <vt:lpstr>Presentación de PowerPoint</vt:lpstr>
      <vt:lpstr>Aprobación de la Estructura Tarifaria Única aplicable por las Cooperativas Concesionarias del Servicio Público de Distribución de Energía Eléctrica de la Provincia de Córdoba.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OSVALDO JOSE</dc:creator>
  <cp:lastModifiedBy>Usuario</cp:lastModifiedBy>
  <cp:revision>12</cp:revision>
  <dcterms:created xsi:type="dcterms:W3CDTF">2023-07-03T13:21:19Z</dcterms:created>
  <dcterms:modified xsi:type="dcterms:W3CDTF">2023-07-04T12:17:18Z</dcterms:modified>
</cp:coreProperties>
</file>