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74" r:id="rId5"/>
    <p:sldId id="276" r:id="rId6"/>
    <p:sldId id="260" r:id="rId7"/>
    <p:sldId id="261" r:id="rId8"/>
    <p:sldId id="262" r:id="rId9"/>
    <p:sldId id="278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80" r:id="rId20"/>
    <p:sldId id="277" r:id="rId21"/>
    <p:sldId id="272" r:id="rId22"/>
    <p:sldId id="27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25972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15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86276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3514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061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4294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2081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2061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1986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0343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93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7083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835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3538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656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7495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5729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AB4A3B1-458D-4033-81C6-B775EBD90F15}" type="datetimeFigureOut">
              <a:rPr lang="es-AR" smtClean="0"/>
              <a:t>4/7/2023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s-A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C68BAF7-9AF4-4C77-828C-E3709660A9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7216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80160" y="1446415"/>
            <a:ext cx="9667702" cy="374904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ESTRUCTURA TARIFARIA ÚNICA PARA COOPERATIVAS ELÉCTRICAS</a:t>
            </a:r>
            <a:endParaRPr lang="es-A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73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838200" y="364376"/>
            <a:ext cx="10515600" cy="533400"/>
          </a:xfrm>
        </p:spPr>
        <p:txBody>
          <a:bodyPr>
            <a:normAutofit/>
          </a:bodyPr>
          <a:lstStyle/>
          <a:p>
            <a: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5 - DEMANDAS RURALES:</a:t>
            </a:r>
            <a:endParaRPr lang="es-A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493926"/>
            <a:ext cx="5299151" cy="218105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9974" y="1493926"/>
            <a:ext cx="5186652" cy="1130627"/>
          </a:xfrm>
          <a:prstGeom prst="rect">
            <a:avLst/>
          </a:prstGeom>
        </p:spPr>
      </p:pic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422016"/>
              </p:ext>
            </p:extLst>
          </p:nvPr>
        </p:nvGraphicFramePr>
        <p:xfrm>
          <a:off x="838200" y="3923607"/>
          <a:ext cx="4484724" cy="2756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Hoja de cálculo" r:id="rId5" imgW="5315040" imgH="3267022" progId="Excel.Sheet.8">
                  <p:embed/>
                </p:oleObj>
              </mc:Choice>
              <mc:Fallback>
                <p:oleObj name="Hoja de cálculo" r:id="rId5" imgW="5315040" imgH="3267022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3923607"/>
                        <a:ext cx="4484724" cy="27567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59973" y="3923607"/>
            <a:ext cx="4496696" cy="264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09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465513" y="395812"/>
            <a:ext cx="10665229" cy="698500"/>
          </a:xfrm>
        </p:spPr>
        <p:txBody>
          <a:bodyPr>
            <a:noAutofit/>
          </a:bodyPr>
          <a:lstStyle/>
          <a:p>
            <a:r>
              <a:rPr lang="es-A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6 - GOBIERNO NACIONAL, PROVINCIAL, MUNICIPAL Y OTROS USUARIOS ESPECIALES:</a:t>
            </a:r>
            <a:endParaRPr lang="es-A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27" y="1238011"/>
            <a:ext cx="5870172" cy="2380283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65513" y="3902103"/>
            <a:ext cx="10515600" cy="69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s-A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- ALUMBRADO PÚBLICO:</a:t>
            </a: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327" y="4744932"/>
            <a:ext cx="5072148" cy="1805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3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73578" y="448252"/>
            <a:ext cx="10515600" cy="407988"/>
          </a:xfrm>
        </p:spPr>
        <p:txBody>
          <a:bodyPr>
            <a:normAutofit/>
          </a:bodyPr>
          <a:lstStyle/>
          <a:p>
            <a: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– SERVICIO DE BOMBEO PARA RIEGO:</a:t>
            </a:r>
            <a:endParaRPr lang="es-A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451" y="1729254"/>
            <a:ext cx="5324475" cy="199667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982" y="1747000"/>
            <a:ext cx="4515196" cy="197893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3780" y="4170350"/>
            <a:ext cx="4515196" cy="2027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5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65266" y="363900"/>
            <a:ext cx="10515600" cy="407988"/>
          </a:xfrm>
        </p:spPr>
        <p:txBody>
          <a:bodyPr>
            <a:normAutofit/>
          </a:bodyPr>
          <a:lstStyle/>
          <a:p>
            <a: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– SERVICIO DE PEAJE:</a:t>
            </a:r>
            <a:endParaRPr lang="es-A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64030"/>
            <a:ext cx="4372666" cy="265176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3137" y="1121289"/>
            <a:ext cx="4322969" cy="249788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007932"/>
            <a:ext cx="4367029" cy="252334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3439" y="4007932"/>
            <a:ext cx="4372667" cy="179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62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95" y="882966"/>
            <a:ext cx="4355103" cy="264110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173" y="3779951"/>
            <a:ext cx="4370925" cy="252559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5170" y="2203520"/>
            <a:ext cx="4355264" cy="2797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4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90204" y="448252"/>
            <a:ext cx="10515600" cy="474663"/>
          </a:xfrm>
        </p:spPr>
        <p:txBody>
          <a:bodyPr>
            <a:normAutofit/>
          </a:bodyPr>
          <a:lstStyle/>
          <a:p>
            <a: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10 - GRANDES USUARIOS INDUSTRIALES:</a:t>
            </a:r>
            <a:endParaRPr lang="es-A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71320"/>
            <a:ext cx="4387763" cy="211931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981793"/>
            <a:ext cx="4376766" cy="238020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8004" y="3242179"/>
            <a:ext cx="4380424" cy="1238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671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90204" y="556318"/>
            <a:ext cx="10515600" cy="400050"/>
          </a:xfrm>
        </p:spPr>
        <p:txBody>
          <a:bodyPr>
            <a:normAutofit/>
          </a:bodyPr>
          <a:lstStyle/>
          <a:p>
            <a: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11 - USUARIOS DISPERSOS REMOTOS:</a:t>
            </a:r>
            <a:endParaRPr lang="es-A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562" y="2235950"/>
            <a:ext cx="5324475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637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1698" y="556952"/>
            <a:ext cx="10515600" cy="1213659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TASAS</a:t>
            </a:r>
            <a:endParaRPr lang="es-A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443" y="2504554"/>
            <a:ext cx="5324475" cy="13335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443" y="3973481"/>
            <a:ext cx="5324475" cy="12858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443" y="5394783"/>
            <a:ext cx="5324475" cy="12001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0212" y="2504554"/>
            <a:ext cx="5324475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121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876" y="1712250"/>
            <a:ext cx="5324475" cy="27432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3463" y="3593437"/>
            <a:ext cx="5324475" cy="172402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3464" y="1712250"/>
            <a:ext cx="53244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416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8002" y="1309255"/>
            <a:ext cx="5324475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870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Objetivo:</a:t>
            </a:r>
            <a:endParaRPr lang="es-A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9832" y="2502130"/>
            <a:ext cx="10697095" cy="3898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Proponer una Nueva Estructura Tarifaria Única para permitir la estandarización de la amplia variedad de Cuadros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Tarifarios correspondientes a las 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Cooperativas Concesionarias del Servicio Público de Distribución de Energía Eléctrica de la Provincia de Córdoba.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En lo relativo a la implementación del proceso de homogeneización y actualización, las Concesionarias alcanzadas deberán llevar a cabo la reestructuración de su Cuadro Tarifario, acorde a la Estructura Tarifaria Única que se </a:t>
            </a:r>
            <a:r>
              <a:rPr lang="es-AR" dirty="0" smtClean="0">
                <a:latin typeface="Arial" panose="020B0604020202020204" pitchFamily="34" charset="0"/>
                <a:cs typeface="Arial" panose="020B0604020202020204" pitchFamily="34" charset="0"/>
              </a:rPr>
              <a:t>propone, verificando que dicho 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mecanismo no </a:t>
            </a:r>
            <a:r>
              <a:rPr lang="es-AR" dirty="0" smtClean="0">
                <a:latin typeface="Arial" panose="020B0604020202020204" pitchFamily="34" charset="0"/>
                <a:cs typeface="Arial" panose="020B0604020202020204" pitchFamily="34" charset="0"/>
              </a:rPr>
              <a:t>altere 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la facturación global de cada categoría </a:t>
            </a:r>
            <a:r>
              <a:rPr lang="es-AR" dirty="0" smtClean="0">
                <a:latin typeface="Arial" panose="020B0604020202020204" pitchFamily="34" charset="0"/>
                <a:cs typeface="Arial" panose="020B0604020202020204" pitchFamily="34" charset="0"/>
              </a:rPr>
              <a:t>readecuada.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24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46909" y="2269374"/>
            <a:ext cx="9667702" cy="2236124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GENERACIÓN DISTRIBUIDA</a:t>
            </a:r>
            <a:br>
              <a:rPr lang="es-E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Desagregado por Categoría</a:t>
            </a:r>
            <a:endParaRPr lang="es-A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068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72449"/>
            <a:ext cx="10515600" cy="748780"/>
          </a:xfrm>
        </p:spPr>
        <p:txBody>
          <a:bodyPr>
            <a:noAutofit/>
          </a:bodyPr>
          <a:lstStyle/>
          <a:p>
            <a:r>
              <a:rPr lang="es-A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GENERACIÓN DISTRIBUIDA:</a:t>
            </a:r>
            <a:endParaRPr lang="es-A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00399"/>
            <a:ext cx="5053532" cy="41043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57" y="2500399"/>
            <a:ext cx="5053532" cy="3073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8470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728533" y="2784763"/>
            <a:ext cx="8825658" cy="1335912"/>
          </a:xfrm>
        </p:spPr>
        <p:txBody>
          <a:bodyPr/>
          <a:lstStyle/>
          <a:p>
            <a:pPr algn="ctr"/>
            <a:r>
              <a:rPr lang="es-A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859064" y="5824784"/>
            <a:ext cx="8820318" cy="517827"/>
          </a:xfrm>
        </p:spPr>
        <p:txBody>
          <a:bodyPr/>
          <a:lstStyle/>
          <a:p>
            <a:pPr algn="r"/>
            <a:r>
              <a:rPr lang="es-AR" dirty="0" smtClean="0"/>
              <a:t>Gracias Por Su Atención!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46103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Ventajas:</a:t>
            </a:r>
            <a:endParaRPr lang="es-A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8" y="2385753"/>
            <a:ext cx="10989426" cy="3898669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A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Unificación en la estructura de la totalidad de los Cuadros Tarifarios en las prestadoras eléctricas alcanzadas.</a:t>
            </a:r>
          </a:p>
          <a:p>
            <a:pPr algn="just">
              <a:lnSpc>
                <a:spcPct val="150000"/>
              </a:lnSpc>
            </a:pPr>
            <a:r>
              <a:rPr lang="es-A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Estandarización de los 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diferentes conceptos relativos a la aplicabilidad de las respectivas tarifas en </a:t>
            </a:r>
            <a:r>
              <a:rPr lang="es-ES_trad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vigencia.</a:t>
            </a:r>
          </a:p>
          <a:p>
            <a:pPr algn="just">
              <a:lnSpc>
                <a:spcPct val="150000"/>
              </a:lnSpc>
            </a:pPr>
            <a:r>
              <a:rPr lang="es-ES_trad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Actualización acorde a la incorporación de las variantes 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relacionadas con los diferentes precios de compra de la energía y </a:t>
            </a:r>
            <a:r>
              <a:rPr lang="es-ES_trad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potencia, 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dadas por la segmentación tarifaria en proceso de implementación a nivel </a:t>
            </a:r>
            <a:r>
              <a:rPr lang="es-ES_trad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nacional.</a:t>
            </a:r>
          </a:p>
          <a:p>
            <a:pPr algn="just">
              <a:lnSpc>
                <a:spcPct val="150000"/>
              </a:lnSpc>
            </a:pPr>
            <a:r>
              <a:rPr lang="es-ES_trad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Incorporación de 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categorías asociadas a Usuarios y/o modalidades de consumo no contempladas en los Cuadros Tarifarios </a:t>
            </a:r>
            <a:r>
              <a:rPr lang="es-ES_trad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vigentes</a:t>
            </a:r>
            <a:r>
              <a:rPr lang="es-A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A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Admisión de la posibilidad de incorporar las re-adecuaciones que a futuro pudieran resultar necesarias</a:t>
            </a:r>
            <a:r>
              <a:rPr lang="es-A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A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Ayuda a la contabilidad Regulatoria y para un eventual análisis del Fondo Compensador.</a:t>
            </a:r>
            <a:endParaRPr lang="es-A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_trad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_trad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3431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CATEGORÍAS PROPUESTAS</a:t>
            </a:r>
            <a:endParaRPr lang="es-A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3702" y="2369127"/>
            <a:ext cx="10540538" cy="384879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s-E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I- SERVICIO DE DISTRIBUCIÓN</a:t>
            </a:r>
            <a:endParaRPr lang="es-AR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s-A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1 – DEMANDAS RESIDENCIALES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s-AR" sz="105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s-A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– PEQUEÑAS </a:t>
            </a:r>
            <a:r>
              <a:rPr lang="es-AR" sz="1050" dirty="0">
                <a:latin typeface="Arial" panose="020B0604020202020204" pitchFamily="34" charset="0"/>
                <a:cs typeface="Arial" panose="020B0604020202020204" pitchFamily="34" charset="0"/>
              </a:rPr>
              <a:t>DEMANDAS </a:t>
            </a:r>
            <a:r>
              <a:rPr lang="es-A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GENERALES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s-E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3 – GRANDES DEMANDAS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s-E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s-ES" sz="1050" dirty="0">
                <a:latin typeface="Arial" panose="020B0604020202020204" pitchFamily="34" charset="0"/>
                <a:cs typeface="Arial" panose="020B0604020202020204" pitchFamily="34" charset="0"/>
              </a:rPr>
              <a:t>– DISTRIBUIDORES DE ELECTRICIDAD</a:t>
            </a:r>
            <a:endParaRPr lang="es-E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s-E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5 – DEMANDAS RURALES</a:t>
            </a:r>
            <a:endParaRPr lang="es-E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s-E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6 – </a:t>
            </a:r>
            <a:r>
              <a:rPr lang="es-A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GOBIERNO </a:t>
            </a:r>
            <a:r>
              <a:rPr lang="es-AR" sz="1050" dirty="0">
                <a:latin typeface="Arial" panose="020B0604020202020204" pitchFamily="34" charset="0"/>
                <a:cs typeface="Arial" panose="020B0604020202020204" pitchFamily="34" charset="0"/>
              </a:rPr>
              <a:t>NACIONAL, PROVINCIAL, MUNICIPAL Y OTROS USUARIOS ESPECIALES</a:t>
            </a:r>
            <a:endParaRPr lang="es-E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s-ES_trad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7 – </a:t>
            </a:r>
            <a:r>
              <a:rPr lang="es-A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ALUMBRADO </a:t>
            </a:r>
            <a:r>
              <a:rPr lang="es-AR" sz="1050" dirty="0">
                <a:latin typeface="Arial" panose="020B0604020202020204" pitchFamily="34" charset="0"/>
                <a:cs typeface="Arial" panose="020B0604020202020204" pitchFamily="34" charset="0"/>
              </a:rPr>
              <a:t>PÚBLICO</a:t>
            </a:r>
            <a:endParaRPr lang="es-ES_tradnl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s-ES_trad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8 – </a:t>
            </a:r>
            <a:r>
              <a:rPr lang="es-A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SERVICIO </a:t>
            </a:r>
            <a:r>
              <a:rPr lang="es-AR" sz="1050" dirty="0">
                <a:latin typeface="Arial" panose="020B0604020202020204" pitchFamily="34" charset="0"/>
                <a:cs typeface="Arial" panose="020B0604020202020204" pitchFamily="34" charset="0"/>
              </a:rPr>
              <a:t>DE BOMBEO PARA RIEGO</a:t>
            </a:r>
            <a:endParaRPr lang="es-ES_tradnl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s-ES_trad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9 – SERVICIO DE PEAJE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s-ES_trad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10 – </a:t>
            </a:r>
            <a:r>
              <a:rPr lang="es-A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GRANDES </a:t>
            </a:r>
            <a:r>
              <a:rPr lang="es-AR" sz="1050" dirty="0">
                <a:latin typeface="Arial" panose="020B0604020202020204" pitchFamily="34" charset="0"/>
                <a:cs typeface="Arial" panose="020B0604020202020204" pitchFamily="34" charset="0"/>
              </a:rPr>
              <a:t>USUARIOS INDUSTRIALES</a:t>
            </a:r>
            <a:endParaRPr lang="es-ES_tradnl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s-ES_trad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11 – USUARIOS </a:t>
            </a:r>
            <a:r>
              <a:rPr lang="es-ES_tradnl" sz="1050" dirty="0">
                <a:latin typeface="Arial" panose="020B0604020202020204" pitchFamily="34" charset="0"/>
                <a:cs typeface="Arial" panose="020B0604020202020204" pitchFamily="34" charset="0"/>
              </a:rPr>
              <a:t>DISPERSOS </a:t>
            </a:r>
            <a:r>
              <a:rPr lang="es-ES_trad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REMOTOS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s-ES_trad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- TASAS</a:t>
            </a:r>
            <a:endParaRPr lang="es-AR" sz="105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s-E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II- GENERACIÓN DISTRIBUIDA</a:t>
            </a:r>
            <a:endParaRPr lang="es-ES_tradnl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54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46909" y="2269374"/>
            <a:ext cx="9667702" cy="2236124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SERVICIO DE DISTRIBUCIÓN</a:t>
            </a:r>
            <a:br>
              <a:rPr lang="es-E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Desagregado por Categoría</a:t>
            </a:r>
            <a:endParaRPr lang="es-A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22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622069" y="392488"/>
            <a:ext cx="10515600" cy="398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1 - DEMANDAS RESIDENCIALES:</a:t>
            </a:r>
            <a:endParaRPr lang="es-A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Marcador de contenido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069" y="1262558"/>
            <a:ext cx="5303205" cy="284562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5452" y="1262558"/>
            <a:ext cx="5323861" cy="285670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284" y="4579787"/>
            <a:ext cx="5489169" cy="212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05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15142" y="373438"/>
            <a:ext cx="10275888" cy="423863"/>
          </a:xfrm>
        </p:spPr>
        <p:txBody>
          <a:bodyPr>
            <a:normAutofit/>
          </a:bodyPr>
          <a:lstStyle/>
          <a:p>
            <a: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2 - PEQUEÑAS DEMANDAS GENERALES:</a:t>
            </a:r>
            <a:endParaRPr lang="es-A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964" y="2261162"/>
            <a:ext cx="7543960" cy="305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53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835011" y="308234"/>
            <a:ext cx="10375900" cy="449263"/>
          </a:xfrm>
        </p:spPr>
        <p:txBody>
          <a:bodyPr>
            <a:noAutofit/>
          </a:bodyPr>
          <a:lstStyle/>
          <a:p>
            <a:r>
              <a:rPr lang="es-AR" dirty="0" smtClean="0">
                <a:solidFill>
                  <a:schemeClr val="tx1"/>
                </a:solidFill>
              </a:rPr>
              <a:t> </a:t>
            </a:r>
            <a: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– GRANDES DEMANDAS:</a:t>
            </a:r>
            <a:endParaRPr lang="es-A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914400"/>
            <a:ext cx="5082186" cy="329114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5028" y="971550"/>
            <a:ext cx="5086784" cy="323952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0437" y="4362450"/>
            <a:ext cx="5045048" cy="236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96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40328" y="374622"/>
            <a:ext cx="8761413" cy="708025"/>
          </a:xfrm>
        </p:spPr>
        <p:txBody>
          <a:bodyPr/>
          <a:lstStyle/>
          <a:p>
            <a:r>
              <a:rPr lang="es-AR" sz="2000" dirty="0">
                <a:solidFill>
                  <a:schemeClr val="tx1"/>
                </a:solidFill>
              </a:rPr>
              <a:t> </a:t>
            </a:r>
            <a:r>
              <a:rPr lang="es-A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– DISTRIBUIDORES DE ELECTRICIDAD: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21821" y="1762297"/>
            <a:ext cx="10375669" cy="4164677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aplicarán los cargos de venta a Cooperativas, obtenidos del Cuadro Tarifario de EPEC en vigencia, acorde al nivel de tensión en que se lleve a cabo la venta de energía y potencia entre las respectivas distribuidoras, pudiendo adicionarse, en los casos que corresponda, el cargo por uso de la función técnica de transporte acorde a lo estipulado por la Resolución N° 672/2006 de la Secretaría de Energía de la Nación.</a:t>
            </a:r>
            <a:b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A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99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Rojo naranja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373</TotalTime>
  <Words>465</Words>
  <Application>Microsoft Office PowerPoint</Application>
  <PresentationFormat>Panorámica</PresentationFormat>
  <Paragraphs>45</Paragraphs>
  <Slides>22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Arial</vt:lpstr>
      <vt:lpstr>Century Gothic</vt:lpstr>
      <vt:lpstr>Wingdings 3</vt:lpstr>
      <vt:lpstr>Sala de reuniones Ion</vt:lpstr>
      <vt:lpstr>Hoja de cálculo</vt:lpstr>
      <vt:lpstr>ESTRUCTURA TARIFARIA ÚNICA PARA COOPERATIVAS ELÉCTRICAS</vt:lpstr>
      <vt:lpstr>Objetivo:</vt:lpstr>
      <vt:lpstr>Ventajas:</vt:lpstr>
      <vt:lpstr>CATEGORÍAS PROPUESTAS</vt:lpstr>
      <vt:lpstr>SERVICIO DE DISTRIBUCIÓN  Desagregado por Categoría</vt:lpstr>
      <vt:lpstr>Presentación de PowerPoint</vt:lpstr>
      <vt:lpstr>2 - PEQUEÑAS DEMANDAS GENERALES:</vt:lpstr>
      <vt:lpstr> 3 – GRANDES DEMANDAS:</vt:lpstr>
      <vt:lpstr> 4 – DISTRIBUIDORES DE ELECTRICIDAD:</vt:lpstr>
      <vt:lpstr> 5 - DEMANDAS RURALES:</vt:lpstr>
      <vt:lpstr>6 - GOBIERNO NACIONAL, PROVINCIAL, MUNICIPAL Y OTROS USUARIOS ESPECIALES:</vt:lpstr>
      <vt:lpstr>8 – SERVICIO DE BOMBEO PARA RIEGO:</vt:lpstr>
      <vt:lpstr>9 – SERVICIO DE PEAJE:</vt:lpstr>
      <vt:lpstr>Presentación de PowerPoint</vt:lpstr>
      <vt:lpstr>10 - GRANDES USUARIOS INDUSTRIALES:</vt:lpstr>
      <vt:lpstr>11 - USUARIOS DISPERSOS REMOTOS:</vt:lpstr>
      <vt:lpstr>TASAS</vt:lpstr>
      <vt:lpstr>Presentación de PowerPoint</vt:lpstr>
      <vt:lpstr>Presentación de PowerPoint</vt:lpstr>
      <vt:lpstr>GENERACIÓN DISTRIBUIDA  Desagregado por Categoría</vt:lpstr>
      <vt:lpstr>GENERACIÓN DISTRIBUIDA:</vt:lpstr>
      <vt:lpstr>FIN</vt:lpstr>
    </vt:vector>
  </TitlesOfParts>
  <Company>Gobierno de Cordoba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 TARIFARIA ÚNICA PARA COOPERATIVAS ELÉCTRICAS</dc:title>
  <dc:creator>Gonzalo Broiero</dc:creator>
  <cp:lastModifiedBy>Gonzalo Broiero</cp:lastModifiedBy>
  <cp:revision>26</cp:revision>
  <dcterms:created xsi:type="dcterms:W3CDTF">2023-06-28T14:08:33Z</dcterms:created>
  <dcterms:modified xsi:type="dcterms:W3CDTF">2023-07-04T12:11:41Z</dcterms:modified>
</cp:coreProperties>
</file>